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57" r:id="rId3"/>
    <p:sldId id="258" r:id="rId4"/>
  </p:sldIdLst>
  <p:sldSz cx="12192000" cy="6858000"/>
  <p:notesSz cx="6858000" cy="9144000"/>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5DB66E-1B0A-4153-B55F-87AFDC80E423}" v="156" dt="2026-10-03T01:08:46.5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44" d="100"/>
          <a:sy n="44" d="100"/>
        </p:scale>
        <p:origin x="86" y="41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B11EB4-9DAE-4CF4-9E6E-E028E164C83C}" type="datetimeFigureOut">
              <a:rPr lang="en-SE" smtClean="0"/>
              <a:t>2026-10-03</a:t>
            </a:fld>
            <a:endParaRPr lang="en-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E7EC3-9D6B-4A56-BE06-CB744A8B523C}" type="slidenum">
              <a:rPr lang="en-SE" smtClean="0"/>
              <a:t>‹#›</a:t>
            </a:fld>
            <a:endParaRPr lang="en-SE"/>
          </a:p>
        </p:txBody>
      </p:sp>
    </p:spTree>
    <p:extLst>
      <p:ext uri="{BB962C8B-B14F-4D97-AF65-F5344CB8AC3E}">
        <p14:creationId xmlns:p14="http://schemas.microsoft.com/office/powerpoint/2010/main" val="319435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576E7EC3-9D6B-4A56-BE06-CB744A8B523C}" type="slidenum">
              <a:rPr lang="en-SE" smtClean="0"/>
              <a:t>3</a:t>
            </a:fld>
            <a:endParaRPr lang="en-SE"/>
          </a:p>
        </p:txBody>
      </p:sp>
    </p:spTree>
    <p:extLst>
      <p:ext uri="{BB962C8B-B14F-4D97-AF65-F5344CB8AC3E}">
        <p14:creationId xmlns:p14="http://schemas.microsoft.com/office/powerpoint/2010/main" val="3855412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9D2DB-4EC0-8DA5-3387-C86CA096069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SE"/>
          </a:p>
        </p:txBody>
      </p:sp>
      <p:sp>
        <p:nvSpPr>
          <p:cNvPr id="3" name="Subtitle 2">
            <a:extLst>
              <a:ext uri="{FF2B5EF4-FFF2-40B4-BE49-F238E27FC236}">
                <a16:creationId xmlns:a16="http://schemas.microsoft.com/office/drawing/2014/main" id="{F4B7A6FA-EF20-FC31-81FE-C06E57E194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SE"/>
          </a:p>
        </p:txBody>
      </p:sp>
      <p:sp>
        <p:nvSpPr>
          <p:cNvPr id="4" name="Date Placeholder 3">
            <a:extLst>
              <a:ext uri="{FF2B5EF4-FFF2-40B4-BE49-F238E27FC236}">
                <a16:creationId xmlns:a16="http://schemas.microsoft.com/office/drawing/2014/main" id="{A4CDF248-AA74-D6E9-5BB5-1E9973F8DB95}"/>
              </a:ext>
            </a:extLst>
          </p:cNvPr>
          <p:cNvSpPr>
            <a:spLocks noGrp="1"/>
          </p:cNvSpPr>
          <p:nvPr>
            <p:ph type="dt" sz="half" idx="10"/>
          </p:nvPr>
        </p:nvSpPr>
        <p:spPr/>
        <p:txBody>
          <a:bodyPr/>
          <a:lstStyle/>
          <a:p>
            <a:fld id="{473F7D4B-D4B8-4884-8842-03107FF14319}" type="datetimeFigureOut">
              <a:rPr lang="en-SE" smtClean="0"/>
              <a:t>2026-10-02</a:t>
            </a:fld>
            <a:endParaRPr lang="en-SE"/>
          </a:p>
        </p:txBody>
      </p:sp>
      <p:sp>
        <p:nvSpPr>
          <p:cNvPr id="5" name="Footer Placeholder 4">
            <a:extLst>
              <a:ext uri="{FF2B5EF4-FFF2-40B4-BE49-F238E27FC236}">
                <a16:creationId xmlns:a16="http://schemas.microsoft.com/office/drawing/2014/main" id="{FB0A3807-93A6-86FA-17F5-FD82314F4EC9}"/>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463E0B84-90F0-E1C9-5547-5973174EC11B}"/>
              </a:ext>
            </a:extLst>
          </p:cNvPr>
          <p:cNvSpPr>
            <a:spLocks noGrp="1"/>
          </p:cNvSpPr>
          <p:nvPr>
            <p:ph type="sldNum" sz="quarter" idx="12"/>
          </p:nvPr>
        </p:nvSpPr>
        <p:spPr/>
        <p:txBody>
          <a:bodyPr/>
          <a:lstStyle/>
          <a:p>
            <a:fld id="{DA68077B-13FB-488A-B491-D9B208410306}" type="slidenum">
              <a:rPr lang="en-SE" smtClean="0"/>
              <a:t>‹#›</a:t>
            </a:fld>
            <a:endParaRPr lang="en-SE"/>
          </a:p>
        </p:txBody>
      </p:sp>
    </p:spTree>
    <p:extLst>
      <p:ext uri="{BB962C8B-B14F-4D97-AF65-F5344CB8AC3E}">
        <p14:creationId xmlns:p14="http://schemas.microsoft.com/office/powerpoint/2010/main" val="3600335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07DE6-B008-B551-6D19-F43F7615808C}"/>
              </a:ext>
            </a:extLst>
          </p:cNvPr>
          <p:cNvSpPr>
            <a:spLocks noGrp="1"/>
          </p:cNvSpPr>
          <p:nvPr>
            <p:ph type="title"/>
          </p:nvPr>
        </p:nvSpPr>
        <p:spPr/>
        <p:txBody>
          <a:bodyPr/>
          <a:lstStyle/>
          <a:p>
            <a:r>
              <a:rPr lang="en-GB"/>
              <a:t>Click to edit Master title style</a:t>
            </a:r>
            <a:endParaRPr lang="en-SE"/>
          </a:p>
        </p:txBody>
      </p:sp>
      <p:sp>
        <p:nvSpPr>
          <p:cNvPr id="3" name="Content Placeholder 2">
            <a:extLst>
              <a:ext uri="{FF2B5EF4-FFF2-40B4-BE49-F238E27FC236}">
                <a16:creationId xmlns:a16="http://schemas.microsoft.com/office/drawing/2014/main" id="{92E022FF-4597-8ABA-3A83-F89E9DCEC69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F3171716-9D73-F0D8-39F2-693E18A8E412}"/>
              </a:ext>
            </a:extLst>
          </p:cNvPr>
          <p:cNvSpPr>
            <a:spLocks noGrp="1"/>
          </p:cNvSpPr>
          <p:nvPr>
            <p:ph type="dt" sz="half" idx="10"/>
          </p:nvPr>
        </p:nvSpPr>
        <p:spPr/>
        <p:txBody>
          <a:bodyPr/>
          <a:lstStyle/>
          <a:p>
            <a:fld id="{473F7D4B-D4B8-4884-8842-03107FF14319}" type="datetimeFigureOut">
              <a:rPr lang="en-SE" smtClean="0"/>
              <a:t>2026-10-02</a:t>
            </a:fld>
            <a:endParaRPr lang="en-SE"/>
          </a:p>
        </p:txBody>
      </p:sp>
      <p:sp>
        <p:nvSpPr>
          <p:cNvPr id="5" name="Footer Placeholder 4">
            <a:extLst>
              <a:ext uri="{FF2B5EF4-FFF2-40B4-BE49-F238E27FC236}">
                <a16:creationId xmlns:a16="http://schemas.microsoft.com/office/drawing/2014/main" id="{C60874FB-7652-7129-A170-AD1764EE1B89}"/>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97F1DF96-63FB-39FD-CECB-B07000038D34}"/>
              </a:ext>
            </a:extLst>
          </p:cNvPr>
          <p:cNvSpPr>
            <a:spLocks noGrp="1"/>
          </p:cNvSpPr>
          <p:nvPr>
            <p:ph type="sldNum" sz="quarter" idx="12"/>
          </p:nvPr>
        </p:nvSpPr>
        <p:spPr/>
        <p:txBody>
          <a:bodyPr/>
          <a:lstStyle/>
          <a:p>
            <a:fld id="{DA68077B-13FB-488A-B491-D9B208410306}" type="slidenum">
              <a:rPr lang="en-SE" smtClean="0"/>
              <a:t>‹#›</a:t>
            </a:fld>
            <a:endParaRPr lang="en-SE"/>
          </a:p>
        </p:txBody>
      </p:sp>
    </p:spTree>
    <p:extLst>
      <p:ext uri="{BB962C8B-B14F-4D97-AF65-F5344CB8AC3E}">
        <p14:creationId xmlns:p14="http://schemas.microsoft.com/office/powerpoint/2010/main" val="1544670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940EF-F2DC-BC5A-956A-4AB11F50392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SE"/>
          </a:p>
        </p:txBody>
      </p:sp>
      <p:sp>
        <p:nvSpPr>
          <p:cNvPr id="3" name="Text Placeholder 2">
            <a:extLst>
              <a:ext uri="{FF2B5EF4-FFF2-40B4-BE49-F238E27FC236}">
                <a16:creationId xmlns:a16="http://schemas.microsoft.com/office/drawing/2014/main" id="{2996B4B1-B43E-B5D5-7A8B-ED87E6E75A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E26096F-BF29-9054-7A09-31B259ECBF10}"/>
              </a:ext>
            </a:extLst>
          </p:cNvPr>
          <p:cNvSpPr>
            <a:spLocks noGrp="1"/>
          </p:cNvSpPr>
          <p:nvPr>
            <p:ph type="dt" sz="half" idx="10"/>
          </p:nvPr>
        </p:nvSpPr>
        <p:spPr/>
        <p:txBody>
          <a:bodyPr/>
          <a:lstStyle/>
          <a:p>
            <a:fld id="{473F7D4B-D4B8-4884-8842-03107FF14319}" type="datetimeFigureOut">
              <a:rPr lang="en-SE" smtClean="0"/>
              <a:t>2026-10-02</a:t>
            </a:fld>
            <a:endParaRPr lang="en-SE"/>
          </a:p>
        </p:txBody>
      </p:sp>
      <p:sp>
        <p:nvSpPr>
          <p:cNvPr id="5" name="Footer Placeholder 4">
            <a:extLst>
              <a:ext uri="{FF2B5EF4-FFF2-40B4-BE49-F238E27FC236}">
                <a16:creationId xmlns:a16="http://schemas.microsoft.com/office/drawing/2014/main" id="{341DC98D-0C79-11D2-427F-1210A91B6224}"/>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3C8326D2-3208-4905-9D68-37155FBFF5C2}"/>
              </a:ext>
            </a:extLst>
          </p:cNvPr>
          <p:cNvSpPr>
            <a:spLocks noGrp="1"/>
          </p:cNvSpPr>
          <p:nvPr>
            <p:ph type="sldNum" sz="quarter" idx="12"/>
          </p:nvPr>
        </p:nvSpPr>
        <p:spPr/>
        <p:txBody>
          <a:bodyPr/>
          <a:lstStyle/>
          <a:p>
            <a:fld id="{DA68077B-13FB-488A-B491-D9B208410306}" type="slidenum">
              <a:rPr lang="en-SE" smtClean="0"/>
              <a:t>‹#›</a:t>
            </a:fld>
            <a:endParaRPr lang="en-SE"/>
          </a:p>
        </p:txBody>
      </p:sp>
    </p:spTree>
    <p:extLst>
      <p:ext uri="{BB962C8B-B14F-4D97-AF65-F5344CB8AC3E}">
        <p14:creationId xmlns:p14="http://schemas.microsoft.com/office/powerpoint/2010/main" val="2385275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B978B-F31F-8F43-7239-E9EEB5362735}"/>
              </a:ext>
            </a:extLst>
          </p:cNvPr>
          <p:cNvSpPr>
            <a:spLocks noGrp="1"/>
          </p:cNvSpPr>
          <p:nvPr>
            <p:ph type="title"/>
          </p:nvPr>
        </p:nvSpPr>
        <p:spPr/>
        <p:txBody>
          <a:bodyPr/>
          <a:lstStyle/>
          <a:p>
            <a:r>
              <a:rPr lang="en-GB"/>
              <a:t>Click to edit Master title style</a:t>
            </a:r>
            <a:endParaRPr lang="en-SE"/>
          </a:p>
        </p:txBody>
      </p:sp>
      <p:sp>
        <p:nvSpPr>
          <p:cNvPr id="3" name="Content Placeholder 2">
            <a:extLst>
              <a:ext uri="{FF2B5EF4-FFF2-40B4-BE49-F238E27FC236}">
                <a16:creationId xmlns:a16="http://schemas.microsoft.com/office/drawing/2014/main" id="{DE102E92-2B76-F059-90AD-68F7107F63D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Content Placeholder 3">
            <a:extLst>
              <a:ext uri="{FF2B5EF4-FFF2-40B4-BE49-F238E27FC236}">
                <a16:creationId xmlns:a16="http://schemas.microsoft.com/office/drawing/2014/main" id="{C7CAB867-634F-D01F-A86F-C0E953E6BF1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5" name="Date Placeholder 4">
            <a:extLst>
              <a:ext uri="{FF2B5EF4-FFF2-40B4-BE49-F238E27FC236}">
                <a16:creationId xmlns:a16="http://schemas.microsoft.com/office/drawing/2014/main" id="{5A003069-2C00-3115-926E-25F02FAA5BED}"/>
              </a:ext>
            </a:extLst>
          </p:cNvPr>
          <p:cNvSpPr>
            <a:spLocks noGrp="1"/>
          </p:cNvSpPr>
          <p:nvPr>
            <p:ph type="dt" sz="half" idx="10"/>
          </p:nvPr>
        </p:nvSpPr>
        <p:spPr/>
        <p:txBody>
          <a:bodyPr/>
          <a:lstStyle/>
          <a:p>
            <a:fld id="{473F7D4B-D4B8-4884-8842-03107FF14319}" type="datetimeFigureOut">
              <a:rPr lang="en-SE" smtClean="0"/>
              <a:t>2026-10-02</a:t>
            </a:fld>
            <a:endParaRPr lang="en-SE"/>
          </a:p>
        </p:txBody>
      </p:sp>
      <p:sp>
        <p:nvSpPr>
          <p:cNvPr id="6" name="Footer Placeholder 5">
            <a:extLst>
              <a:ext uri="{FF2B5EF4-FFF2-40B4-BE49-F238E27FC236}">
                <a16:creationId xmlns:a16="http://schemas.microsoft.com/office/drawing/2014/main" id="{22E86265-F9AF-858F-3E8E-62FC7F0EE1EF}"/>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FF85A2F6-4F70-39CB-2B69-E290381BBA35}"/>
              </a:ext>
            </a:extLst>
          </p:cNvPr>
          <p:cNvSpPr>
            <a:spLocks noGrp="1"/>
          </p:cNvSpPr>
          <p:nvPr>
            <p:ph type="sldNum" sz="quarter" idx="12"/>
          </p:nvPr>
        </p:nvSpPr>
        <p:spPr/>
        <p:txBody>
          <a:bodyPr/>
          <a:lstStyle/>
          <a:p>
            <a:fld id="{DA68077B-13FB-488A-B491-D9B208410306}" type="slidenum">
              <a:rPr lang="en-SE" smtClean="0"/>
              <a:t>‹#›</a:t>
            </a:fld>
            <a:endParaRPr lang="en-SE"/>
          </a:p>
        </p:txBody>
      </p:sp>
    </p:spTree>
    <p:extLst>
      <p:ext uri="{BB962C8B-B14F-4D97-AF65-F5344CB8AC3E}">
        <p14:creationId xmlns:p14="http://schemas.microsoft.com/office/powerpoint/2010/main" val="2647825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D07D7-B68A-CF12-23D0-676C885BBE40}"/>
              </a:ext>
            </a:extLst>
          </p:cNvPr>
          <p:cNvSpPr>
            <a:spLocks noGrp="1"/>
          </p:cNvSpPr>
          <p:nvPr>
            <p:ph type="title"/>
          </p:nvPr>
        </p:nvSpPr>
        <p:spPr>
          <a:xfrm>
            <a:off x="839788" y="365125"/>
            <a:ext cx="10515600" cy="1325563"/>
          </a:xfrm>
        </p:spPr>
        <p:txBody>
          <a:bodyPr/>
          <a:lstStyle/>
          <a:p>
            <a:r>
              <a:rPr lang="en-GB"/>
              <a:t>Click to edit Master title style</a:t>
            </a:r>
            <a:endParaRPr lang="en-SE"/>
          </a:p>
        </p:txBody>
      </p:sp>
      <p:sp>
        <p:nvSpPr>
          <p:cNvPr id="3" name="Text Placeholder 2">
            <a:extLst>
              <a:ext uri="{FF2B5EF4-FFF2-40B4-BE49-F238E27FC236}">
                <a16:creationId xmlns:a16="http://schemas.microsoft.com/office/drawing/2014/main" id="{7099156C-A7A5-13AD-51BF-29A20B92FA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70B6478-7CE3-D33E-5FA5-6873A34B936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5" name="Text Placeholder 4">
            <a:extLst>
              <a:ext uri="{FF2B5EF4-FFF2-40B4-BE49-F238E27FC236}">
                <a16:creationId xmlns:a16="http://schemas.microsoft.com/office/drawing/2014/main" id="{22C5B160-0A25-13C0-3751-5EC2B9F7FB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B82DC21-A8F3-622D-F48E-843ED1FFBFA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7" name="Date Placeholder 6">
            <a:extLst>
              <a:ext uri="{FF2B5EF4-FFF2-40B4-BE49-F238E27FC236}">
                <a16:creationId xmlns:a16="http://schemas.microsoft.com/office/drawing/2014/main" id="{52A9F618-FC31-AA67-219A-696285F48F1C}"/>
              </a:ext>
            </a:extLst>
          </p:cNvPr>
          <p:cNvSpPr>
            <a:spLocks noGrp="1"/>
          </p:cNvSpPr>
          <p:nvPr>
            <p:ph type="dt" sz="half" idx="10"/>
          </p:nvPr>
        </p:nvSpPr>
        <p:spPr/>
        <p:txBody>
          <a:bodyPr/>
          <a:lstStyle/>
          <a:p>
            <a:fld id="{473F7D4B-D4B8-4884-8842-03107FF14319}" type="datetimeFigureOut">
              <a:rPr lang="en-SE" smtClean="0"/>
              <a:t>2026-10-02</a:t>
            </a:fld>
            <a:endParaRPr lang="en-SE"/>
          </a:p>
        </p:txBody>
      </p:sp>
      <p:sp>
        <p:nvSpPr>
          <p:cNvPr id="8" name="Footer Placeholder 7">
            <a:extLst>
              <a:ext uri="{FF2B5EF4-FFF2-40B4-BE49-F238E27FC236}">
                <a16:creationId xmlns:a16="http://schemas.microsoft.com/office/drawing/2014/main" id="{E57BE996-CFD3-CD94-AE8E-7A52F24EDBF6}"/>
              </a:ext>
            </a:extLst>
          </p:cNvPr>
          <p:cNvSpPr>
            <a:spLocks noGrp="1"/>
          </p:cNvSpPr>
          <p:nvPr>
            <p:ph type="ftr" sz="quarter" idx="11"/>
          </p:nvPr>
        </p:nvSpPr>
        <p:spPr/>
        <p:txBody>
          <a:bodyPr/>
          <a:lstStyle/>
          <a:p>
            <a:endParaRPr lang="en-SE"/>
          </a:p>
        </p:txBody>
      </p:sp>
      <p:sp>
        <p:nvSpPr>
          <p:cNvPr id="9" name="Slide Number Placeholder 8">
            <a:extLst>
              <a:ext uri="{FF2B5EF4-FFF2-40B4-BE49-F238E27FC236}">
                <a16:creationId xmlns:a16="http://schemas.microsoft.com/office/drawing/2014/main" id="{57319787-4D21-A522-E8D9-7DFA8FCE287E}"/>
              </a:ext>
            </a:extLst>
          </p:cNvPr>
          <p:cNvSpPr>
            <a:spLocks noGrp="1"/>
          </p:cNvSpPr>
          <p:nvPr>
            <p:ph type="sldNum" sz="quarter" idx="12"/>
          </p:nvPr>
        </p:nvSpPr>
        <p:spPr/>
        <p:txBody>
          <a:bodyPr/>
          <a:lstStyle/>
          <a:p>
            <a:fld id="{DA68077B-13FB-488A-B491-D9B208410306}" type="slidenum">
              <a:rPr lang="en-SE" smtClean="0"/>
              <a:t>‹#›</a:t>
            </a:fld>
            <a:endParaRPr lang="en-SE"/>
          </a:p>
        </p:txBody>
      </p:sp>
    </p:spTree>
    <p:extLst>
      <p:ext uri="{BB962C8B-B14F-4D97-AF65-F5344CB8AC3E}">
        <p14:creationId xmlns:p14="http://schemas.microsoft.com/office/powerpoint/2010/main" val="3895367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32B19-A41A-2103-2914-32E6811DB56C}"/>
              </a:ext>
            </a:extLst>
          </p:cNvPr>
          <p:cNvSpPr>
            <a:spLocks noGrp="1"/>
          </p:cNvSpPr>
          <p:nvPr>
            <p:ph type="title"/>
          </p:nvPr>
        </p:nvSpPr>
        <p:spPr/>
        <p:txBody>
          <a:bodyPr/>
          <a:lstStyle/>
          <a:p>
            <a:r>
              <a:rPr lang="en-GB"/>
              <a:t>Click to edit Master title style</a:t>
            </a:r>
            <a:endParaRPr lang="en-SE"/>
          </a:p>
        </p:txBody>
      </p:sp>
      <p:sp>
        <p:nvSpPr>
          <p:cNvPr id="3" name="Date Placeholder 2">
            <a:extLst>
              <a:ext uri="{FF2B5EF4-FFF2-40B4-BE49-F238E27FC236}">
                <a16:creationId xmlns:a16="http://schemas.microsoft.com/office/drawing/2014/main" id="{9AF1F206-C075-16E8-A48B-DCB1EAAB0EDC}"/>
              </a:ext>
            </a:extLst>
          </p:cNvPr>
          <p:cNvSpPr>
            <a:spLocks noGrp="1"/>
          </p:cNvSpPr>
          <p:nvPr>
            <p:ph type="dt" sz="half" idx="10"/>
          </p:nvPr>
        </p:nvSpPr>
        <p:spPr/>
        <p:txBody>
          <a:bodyPr/>
          <a:lstStyle/>
          <a:p>
            <a:fld id="{473F7D4B-D4B8-4884-8842-03107FF14319}" type="datetimeFigureOut">
              <a:rPr lang="en-SE" smtClean="0"/>
              <a:t>2026-10-02</a:t>
            </a:fld>
            <a:endParaRPr lang="en-SE"/>
          </a:p>
        </p:txBody>
      </p:sp>
      <p:sp>
        <p:nvSpPr>
          <p:cNvPr id="4" name="Footer Placeholder 3">
            <a:extLst>
              <a:ext uri="{FF2B5EF4-FFF2-40B4-BE49-F238E27FC236}">
                <a16:creationId xmlns:a16="http://schemas.microsoft.com/office/drawing/2014/main" id="{E730F431-A60B-5D27-2CED-AE79925A82BC}"/>
              </a:ext>
            </a:extLst>
          </p:cNvPr>
          <p:cNvSpPr>
            <a:spLocks noGrp="1"/>
          </p:cNvSpPr>
          <p:nvPr>
            <p:ph type="ftr" sz="quarter" idx="11"/>
          </p:nvPr>
        </p:nvSpPr>
        <p:spPr/>
        <p:txBody>
          <a:bodyPr/>
          <a:lstStyle/>
          <a:p>
            <a:endParaRPr lang="en-SE"/>
          </a:p>
        </p:txBody>
      </p:sp>
      <p:sp>
        <p:nvSpPr>
          <p:cNvPr id="5" name="Slide Number Placeholder 4">
            <a:extLst>
              <a:ext uri="{FF2B5EF4-FFF2-40B4-BE49-F238E27FC236}">
                <a16:creationId xmlns:a16="http://schemas.microsoft.com/office/drawing/2014/main" id="{24192B8D-CFF4-19F8-C907-BC6AEE1CA804}"/>
              </a:ext>
            </a:extLst>
          </p:cNvPr>
          <p:cNvSpPr>
            <a:spLocks noGrp="1"/>
          </p:cNvSpPr>
          <p:nvPr>
            <p:ph type="sldNum" sz="quarter" idx="12"/>
          </p:nvPr>
        </p:nvSpPr>
        <p:spPr/>
        <p:txBody>
          <a:bodyPr/>
          <a:lstStyle/>
          <a:p>
            <a:fld id="{DA68077B-13FB-488A-B491-D9B208410306}" type="slidenum">
              <a:rPr lang="en-SE" smtClean="0"/>
              <a:t>‹#›</a:t>
            </a:fld>
            <a:endParaRPr lang="en-SE"/>
          </a:p>
        </p:txBody>
      </p:sp>
    </p:spTree>
    <p:extLst>
      <p:ext uri="{BB962C8B-B14F-4D97-AF65-F5344CB8AC3E}">
        <p14:creationId xmlns:p14="http://schemas.microsoft.com/office/powerpoint/2010/main" val="1853666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1034A4-E077-3F4A-5210-F65DDA9BFBE3}"/>
              </a:ext>
            </a:extLst>
          </p:cNvPr>
          <p:cNvSpPr>
            <a:spLocks noGrp="1"/>
          </p:cNvSpPr>
          <p:nvPr>
            <p:ph type="dt" sz="half" idx="10"/>
          </p:nvPr>
        </p:nvSpPr>
        <p:spPr/>
        <p:txBody>
          <a:bodyPr/>
          <a:lstStyle/>
          <a:p>
            <a:fld id="{473F7D4B-D4B8-4884-8842-03107FF14319}" type="datetimeFigureOut">
              <a:rPr lang="en-SE" smtClean="0"/>
              <a:t>2026-10-02</a:t>
            </a:fld>
            <a:endParaRPr lang="en-SE"/>
          </a:p>
        </p:txBody>
      </p:sp>
      <p:sp>
        <p:nvSpPr>
          <p:cNvPr id="3" name="Footer Placeholder 2">
            <a:extLst>
              <a:ext uri="{FF2B5EF4-FFF2-40B4-BE49-F238E27FC236}">
                <a16:creationId xmlns:a16="http://schemas.microsoft.com/office/drawing/2014/main" id="{4D9A00CF-D795-B308-DDF6-7EDCAB24C009}"/>
              </a:ext>
            </a:extLst>
          </p:cNvPr>
          <p:cNvSpPr>
            <a:spLocks noGrp="1"/>
          </p:cNvSpPr>
          <p:nvPr>
            <p:ph type="ftr" sz="quarter" idx="11"/>
          </p:nvPr>
        </p:nvSpPr>
        <p:spPr/>
        <p:txBody>
          <a:bodyPr/>
          <a:lstStyle/>
          <a:p>
            <a:endParaRPr lang="en-SE"/>
          </a:p>
        </p:txBody>
      </p:sp>
      <p:sp>
        <p:nvSpPr>
          <p:cNvPr id="4" name="Slide Number Placeholder 3">
            <a:extLst>
              <a:ext uri="{FF2B5EF4-FFF2-40B4-BE49-F238E27FC236}">
                <a16:creationId xmlns:a16="http://schemas.microsoft.com/office/drawing/2014/main" id="{C8D16037-1C11-4E55-F902-A9B5018CE264}"/>
              </a:ext>
            </a:extLst>
          </p:cNvPr>
          <p:cNvSpPr>
            <a:spLocks noGrp="1"/>
          </p:cNvSpPr>
          <p:nvPr>
            <p:ph type="sldNum" sz="quarter" idx="12"/>
          </p:nvPr>
        </p:nvSpPr>
        <p:spPr/>
        <p:txBody>
          <a:bodyPr/>
          <a:lstStyle/>
          <a:p>
            <a:fld id="{DA68077B-13FB-488A-B491-D9B208410306}" type="slidenum">
              <a:rPr lang="en-SE" smtClean="0"/>
              <a:t>‹#›</a:t>
            </a:fld>
            <a:endParaRPr lang="en-SE"/>
          </a:p>
        </p:txBody>
      </p:sp>
    </p:spTree>
    <p:extLst>
      <p:ext uri="{BB962C8B-B14F-4D97-AF65-F5344CB8AC3E}">
        <p14:creationId xmlns:p14="http://schemas.microsoft.com/office/powerpoint/2010/main" val="3994185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B092F-BF16-6A66-495B-056E474F9F9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E"/>
          </a:p>
        </p:txBody>
      </p:sp>
      <p:sp>
        <p:nvSpPr>
          <p:cNvPr id="3" name="Content Placeholder 2">
            <a:extLst>
              <a:ext uri="{FF2B5EF4-FFF2-40B4-BE49-F238E27FC236}">
                <a16:creationId xmlns:a16="http://schemas.microsoft.com/office/drawing/2014/main" id="{27A74B3E-B214-D616-90A1-6DCC9AF348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Text Placeholder 3">
            <a:extLst>
              <a:ext uri="{FF2B5EF4-FFF2-40B4-BE49-F238E27FC236}">
                <a16:creationId xmlns:a16="http://schemas.microsoft.com/office/drawing/2014/main" id="{C9BC43D7-05B6-742E-5268-FAD31A2D3C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9755E30-9277-3148-DF25-6E4DB0B2ED81}"/>
              </a:ext>
            </a:extLst>
          </p:cNvPr>
          <p:cNvSpPr>
            <a:spLocks noGrp="1"/>
          </p:cNvSpPr>
          <p:nvPr>
            <p:ph type="dt" sz="half" idx="10"/>
          </p:nvPr>
        </p:nvSpPr>
        <p:spPr/>
        <p:txBody>
          <a:bodyPr/>
          <a:lstStyle/>
          <a:p>
            <a:fld id="{473F7D4B-D4B8-4884-8842-03107FF14319}" type="datetimeFigureOut">
              <a:rPr lang="en-SE" smtClean="0"/>
              <a:t>2026-10-02</a:t>
            </a:fld>
            <a:endParaRPr lang="en-SE"/>
          </a:p>
        </p:txBody>
      </p:sp>
      <p:sp>
        <p:nvSpPr>
          <p:cNvPr id="6" name="Footer Placeholder 5">
            <a:extLst>
              <a:ext uri="{FF2B5EF4-FFF2-40B4-BE49-F238E27FC236}">
                <a16:creationId xmlns:a16="http://schemas.microsoft.com/office/drawing/2014/main" id="{6297CC3B-3657-E0F7-7629-98D7763B36A5}"/>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9776B54A-76C3-3227-AB2A-D5BCFAD2D464}"/>
              </a:ext>
            </a:extLst>
          </p:cNvPr>
          <p:cNvSpPr>
            <a:spLocks noGrp="1"/>
          </p:cNvSpPr>
          <p:nvPr>
            <p:ph type="sldNum" sz="quarter" idx="12"/>
          </p:nvPr>
        </p:nvSpPr>
        <p:spPr/>
        <p:txBody>
          <a:bodyPr/>
          <a:lstStyle/>
          <a:p>
            <a:fld id="{DA68077B-13FB-488A-B491-D9B208410306}" type="slidenum">
              <a:rPr lang="en-SE" smtClean="0"/>
              <a:t>‹#›</a:t>
            </a:fld>
            <a:endParaRPr lang="en-SE"/>
          </a:p>
        </p:txBody>
      </p:sp>
    </p:spTree>
    <p:extLst>
      <p:ext uri="{BB962C8B-B14F-4D97-AF65-F5344CB8AC3E}">
        <p14:creationId xmlns:p14="http://schemas.microsoft.com/office/powerpoint/2010/main" val="3646798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95869-BD4F-88D3-30B2-989B1D4DB73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E"/>
          </a:p>
        </p:txBody>
      </p:sp>
      <p:sp>
        <p:nvSpPr>
          <p:cNvPr id="3" name="Picture Placeholder 2">
            <a:extLst>
              <a:ext uri="{FF2B5EF4-FFF2-40B4-BE49-F238E27FC236}">
                <a16:creationId xmlns:a16="http://schemas.microsoft.com/office/drawing/2014/main" id="{AAB1B2C0-7A02-C230-53F3-9FBDB353FE92}"/>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E"/>
          </a:p>
        </p:txBody>
      </p:sp>
      <p:sp>
        <p:nvSpPr>
          <p:cNvPr id="4" name="Text Placeholder 3">
            <a:extLst>
              <a:ext uri="{FF2B5EF4-FFF2-40B4-BE49-F238E27FC236}">
                <a16:creationId xmlns:a16="http://schemas.microsoft.com/office/drawing/2014/main" id="{48392EE3-5DFB-A2B9-7740-AE1CF87B7D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D9F60DC-A68B-48B7-350E-CBE73F5528F4}"/>
              </a:ext>
            </a:extLst>
          </p:cNvPr>
          <p:cNvSpPr>
            <a:spLocks noGrp="1"/>
          </p:cNvSpPr>
          <p:nvPr>
            <p:ph type="dt" sz="half" idx="10"/>
          </p:nvPr>
        </p:nvSpPr>
        <p:spPr/>
        <p:txBody>
          <a:bodyPr/>
          <a:lstStyle/>
          <a:p>
            <a:fld id="{473F7D4B-D4B8-4884-8842-03107FF14319}" type="datetimeFigureOut">
              <a:rPr lang="en-SE" smtClean="0"/>
              <a:t>2026-10-02</a:t>
            </a:fld>
            <a:endParaRPr lang="en-SE"/>
          </a:p>
        </p:txBody>
      </p:sp>
      <p:sp>
        <p:nvSpPr>
          <p:cNvPr id="6" name="Footer Placeholder 5">
            <a:extLst>
              <a:ext uri="{FF2B5EF4-FFF2-40B4-BE49-F238E27FC236}">
                <a16:creationId xmlns:a16="http://schemas.microsoft.com/office/drawing/2014/main" id="{5BCDE089-C2ED-9812-DB4E-7C2730885755}"/>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A263F273-DAE3-0BFA-3DDF-DB70279A1530}"/>
              </a:ext>
            </a:extLst>
          </p:cNvPr>
          <p:cNvSpPr>
            <a:spLocks noGrp="1"/>
          </p:cNvSpPr>
          <p:nvPr>
            <p:ph type="sldNum" sz="quarter" idx="12"/>
          </p:nvPr>
        </p:nvSpPr>
        <p:spPr/>
        <p:txBody>
          <a:bodyPr/>
          <a:lstStyle/>
          <a:p>
            <a:fld id="{DA68077B-13FB-488A-B491-D9B208410306}" type="slidenum">
              <a:rPr lang="en-SE" smtClean="0"/>
              <a:t>‹#›</a:t>
            </a:fld>
            <a:endParaRPr lang="en-SE"/>
          </a:p>
        </p:txBody>
      </p:sp>
    </p:spTree>
    <p:extLst>
      <p:ext uri="{BB962C8B-B14F-4D97-AF65-F5344CB8AC3E}">
        <p14:creationId xmlns:p14="http://schemas.microsoft.com/office/powerpoint/2010/main" val="4143137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F9433-D5CA-D22C-8D78-D02F68F5729B}"/>
              </a:ext>
            </a:extLst>
          </p:cNvPr>
          <p:cNvSpPr>
            <a:spLocks noGrp="1"/>
          </p:cNvSpPr>
          <p:nvPr>
            <p:ph type="title"/>
          </p:nvPr>
        </p:nvSpPr>
        <p:spPr/>
        <p:txBody>
          <a:bodyPr/>
          <a:lstStyle/>
          <a:p>
            <a:r>
              <a:rPr lang="en-GB"/>
              <a:t>Click to edit Master title style</a:t>
            </a:r>
            <a:endParaRPr lang="en-SE"/>
          </a:p>
        </p:txBody>
      </p:sp>
      <p:sp>
        <p:nvSpPr>
          <p:cNvPr id="3" name="Vertical Text Placeholder 2">
            <a:extLst>
              <a:ext uri="{FF2B5EF4-FFF2-40B4-BE49-F238E27FC236}">
                <a16:creationId xmlns:a16="http://schemas.microsoft.com/office/drawing/2014/main" id="{76B631DE-1AD4-3A20-592D-5619F973728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314462AB-D2C5-115E-71E1-8347065CF11E}"/>
              </a:ext>
            </a:extLst>
          </p:cNvPr>
          <p:cNvSpPr>
            <a:spLocks noGrp="1"/>
          </p:cNvSpPr>
          <p:nvPr>
            <p:ph type="dt" sz="half" idx="10"/>
          </p:nvPr>
        </p:nvSpPr>
        <p:spPr/>
        <p:txBody>
          <a:bodyPr/>
          <a:lstStyle/>
          <a:p>
            <a:fld id="{473F7D4B-D4B8-4884-8842-03107FF14319}" type="datetimeFigureOut">
              <a:rPr lang="en-SE" smtClean="0"/>
              <a:t>2026-10-02</a:t>
            </a:fld>
            <a:endParaRPr lang="en-SE"/>
          </a:p>
        </p:txBody>
      </p:sp>
      <p:sp>
        <p:nvSpPr>
          <p:cNvPr id="5" name="Footer Placeholder 4">
            <a:extLst>
              <a:ext uri="{FF2B5EF4-FFF2-40B4-BE49-F238E27FC236}">
                <a16:creationId xmlns:a16="http://schemas.microsoft.com/office/drawing/2014/main" id="{7CEFADDD-410E-9805-C017-D3CE3ABDEACB}"/>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6C53C405-8A71-852F-41CE-5833A550CF35}"/>
              </a:ext>
            </a:extLst>
          </p:cNvPr>
          <p:cNvSpPr>
            <a:spLocks noGrp="1"/>
          </p:cNvSpPr>
          <p:nvPr>
            <p:ph type="sldNum" sz="quarter" idx="12"/>
          </p:nvPr>
        </p:nvSpPr>
        <p:spPr/>
        <p:txBody>
          <a:bodyPr/>
          <a:lstStyle/>
          <a:p>
            <a:fld id="{DA68077B-13FB-488A-B491-D9B208410306}" type="slidenum">
              <a:rPr lang="en-SE" smtClean="0"/>
              <a:t>‹#›</a:t>
            </a:fld>
            <a:endParaRPr lang="en-SE"/>
          </a:p>
        </p:txBody>
      </p:sp>
    </p:spTree>
    <p:extLst>
      <p:ext uri="{BB962C8B-B14F-4D97-AF65-F5344CB8AC3E}">
        <p14:creationId xmlns:p14="http://schemas.microsoft.com/office/powerpoint/2010/main" val="2989348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1FC527-342C-A3B4-1BDB-EA955BE1AB3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SE"/>
          </a:p>
        </p:txBody>
      </p:sp>
      <p:sp>
        <p:nvSpPr>
          <p:cNvPr id="3" name="Vertical Text Placeholder 2">
            <a:extLst>
              <a:ext uri="{FF2B5EF4-FFF2-40B4-BE49-F238E27FC236}">
                <a16:creationId xmlns:a16="http://schemas.microsoft.com/office/drawing/2014/main" id="{131478F0-003C-D637-CC41-3A76E8CA167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5CA6F423-823E-97FE-E6B9-5F630B644079}"/>
              </a:ext>
            </a:extLst>
          </p:cNvPr>
          <p:cNvSpPr>
            <a:spLocks noGrp="1"/>
          </p:cNvSpPr>
          <p:nvPr>
            <p:ph type="dt" sz="half" idx="10"/>
          </p:nvPr>
        </p:nvSpPr>
        <p:spPr/>
        <p:txBody>
          <a:bodyPr/>
          <a:lstStyle/>
          <a:p>
            <a:fld id="{473F7D4B-D4B8-4884-8842-03107FF14319}" type="datetimeFigureOut">
              <a:rPr lang="en-SE" smtClean="0"/>
              <a:t>2026-10-02</a:t>
            </a:fld>
            <a:endParaRPr lang="en-SE"/>
          </a:p>
        </p:txBody>
      </p:sp>
      <p:sp>
        <p:nvSpPr>
          <p:cNvPr id="5" name="Footer Placeholder 4">
            <a:extLst>
              <a:ext uri="{FF2B5EF4-FFF2-40B4-BE49-F238E27FC236}">
                <a16:creationId xmlns:a16="http://schemas.microsoft.com/office/drawing/2014/main" id="{BD984125-A9F0-BFEC-C3C0-EE976777A48E}"/>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45AE2A9C-48DE-B58D-CABE-D5B7AC222D73}"/>
              </a:ext>
            </a:extLst>
          </p:cNvPr>
          <p:cNvSpPr>
            <a:spLocks noGrp="1"/>
          </p:cNvSpPr>
          <p:nvPr>
            <p:ph type="sldNum" sz="quarter" idx="12"/>
          </p:nvPr>
        </p:nvSpPr>
        <p:spPr/>
        <p:txBody>
          <a:bodyPr/>
          <a:lstStyle/>
          <a:p>
            <a:fld id="{DA68077B-13FB-488A-B491-D9B208410306}" type="slidenum">
              <a:rPr lang="en-SE" smtClean="0"/>
              <a:t>‹#›</a:t>
            </a:fld>
            <a:endParaRPr lang="en-SE"/>
          </a:p>
        </p:txBody>
      </p:sp>
    </p:spTree>
    <p:extLst>
      <p:ext uri="{BB962C8B-B14F-4D97-AF65-F5344CB8AC3E}">
        <p14:creationId xmlns:p14="http://schemas.microsoft.com/office/powerpoint/2010/main" val="196838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4D1476-0DFC-7CBF-43D5-758187B711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SE"/>
          </a:p>
        </p:txBody>
      </p:sp>
      <p:sp>
        <p:nvSpPr>
          <p:cNvPr id="3" name="Text Placeholder 2">
            <a:extLst>
              <a:ext uri="{FF2B5EF4-FFF2-40B4-BE49-F238E27FC236}">
                <a16:creationId xmlns:a16="http://schemas.microsoft.com/office/drawing/2014/main" id="{9A0928BB-63D4-6C23-1620-DFF0E818BF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BE479790-8C96-DE03-CCE5-CCC1777B80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3F7D4B-D4B8-4884-8842-03107FF14319}" type="datetimeFigureOut">
              <a:rPr lang="en-SE" smtClean="0"/>
              <a:t>2026-10-02</a:t>
            </a:fld>
            <a:endParaRPr lang="en-SE"/>
          </a:p>
        </p:txBody>
      </p:sp>
      <p:sp>
        <p:nvSpPr>
          <p:cNvPr id="5" name="Footer Placeholder 4">
            <a:extLst>
              <a:ext uri="{FF2B5EF4-FFF2-40B4-BE49-F238E27FC236}">
                <a16:creationId xmlns:a16="http://schemas.microsoft.com/office/drawing/2014/main" id="{4556EAA5-A263-AE58-E4CE-B31CBE046F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E"/>
          </a:p>
        </p:txBody>
      </p:sp>
      <p:sp>
        <p:nvSpPr>
          <p:cNvPr id="6" name="Slide Number Placeholder 5">
            <a:extLst>
              <a:ext uri="{FF2B5EF4-FFF2-40B4-BE49-F238E27FC236}">
                <a16:creationId xmlns:a16="http://schemas.microsoft.com/office/drawing/2014/main" id="{B189E059-A2B0-48A0-1AA0-D1F58864D7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68077B-13FB-488A-B491-D9B208410306}" type="slidenum">
              <a:rPr lang="en-SE" smtClean="0"/>
              <a:t>‹#›</a:t>
            </a:fld>
            <a:endParaRPr lang="en-SE"/>
          </a:p>
        </p:txBody>
      </p:sp>
    </p:spTree>
    <p:extLst>
      <p:ext uri="{BB962C8B-B14F-4D97-AF65-F5344CB8AC3E}">
        <p14:creationId xmlns:p14="http://schemas.microsoft.com/office/powerpoint/2010/main" val="661067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5" name="Straight Arrow Connector 134">
            <a:extLst>
              <a:ext uri="{FF2B5EF4-FFF2-40B4-BE49-F238E27FC236}">
                <a16:creationId xmlns:a16="http://schemas.microsoft.com/office/drawing/2014/main" id="{369494D7-7744-45E5-7B5D-4043C337DAF4}"/>
              </a:ext>
            </a:extLst>
          </p:cNvPr>
          <p:cNvCxnSpPr>
            <a:cxnSpLocks/>
          </p:cNvCxnSpPr>
          <p:nvPr/>
        </p:nvCxnSpPr>
        <p:spPr>
          <a:xfrm>
            <a:off x="8430924" y="4423254"/>
            <a:ext cx="977430" cy="0"/>
          </a:xfrm>
          <a:prstGeom prst="straightConnector1">
            <a:avLst/>
          </a:prstGeom>
          <a:ln w="38100" cap="flat" cmpd="sng" algn="ctr">
            <a:solidFill>
              <a:schemeClr val="bg2">
                <a:lumMod val="9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25" name="Straight Arrow Connector 124">
            <a:extLst>
              <a:ext uri="{FF2B5EF4-FFF2-40B4-BE49-F238E27FC236}">
                <a16:creationId xmlns:a16="http://schemas.microsoft.com/office/drawing/2014/main" id="{55384291-FE1E-1B42-1F86-A629108D9447}"/>
              </a:ext>
            </a:extLst>
          </p:cNvPr>
          <p:cNvCxnSpPr>
            <a:cxnSpLocks/>
          </p:cNvCxnSpPr>
          <p:nvPr/>
        </p:nvCxnSpPr>
        <p:spPr>
          <a:xfrm>
            <a:off x="4226560" y="4423254"/>
            <a:ext cx="4204364" cy="0"/>
          </a:xfrm>
          <a:prstGeom prst="straightConnector1">
            <a:avLst/>
          </a:prstGeom>
          <a:ln w="38100" cap="flat" cmpd="sng" algn="ctr">
            <a:solidFill>
              <a:schemeClr val="bg2">
                <a:lumMod val="9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23" name="Straight Arrow Connector 122">
            <a:extLst>
              <a:ext uri="{FF2B5EF4-FFF2-40B4-BE49-F238E27FC236}">
                <a16:creationId xmlns:a16="http://schemas.microsoft.com/office/drawing/2014/main" id="{A6775D35-9CE7-B993-3801-A0E3365C1C1E}"/>
              </a:ext>
            </a:extLst>
          </p:cNvPr>
          <p:cNvCxnSpPr>
            <a:cxnSpLocks/>
          </p:cNvCxnSpPr>
          <p:nvPr/>
        </p:nvCxnSpPr>
        <p:spPr>
          <a:xfrm>
            <a:off x="782320" y="4402934"/>
            <a:ext cx="3444240" cy="0"/>
          </a:xfrm>
          <a:prstGeom prst="straightConnector1">
            <a:avLst/>
          </a:prstGeom>
          <a:ln w="38100" cap="flat" cmpd="sng" algn="ctr">
            <a:solidFill>
              <a:schemeClr val="bg2">
                <a:lumMod val="9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pic>
        <p:nvPicPr>
          <p:cNvPr id="50" name="Picture 49">
            <a:extLst>
              <a:ext uri="{FF2B5EF4-FFF2-40B4-BE49-F238E27FC236}">
                <a16:creationId xmlns:a16="http://schemas.microsoft.com/office/drawing/2014/main" id="{F8D7B83D-DA8F-2CEB-F0EB-FF181E924D2B}"/>
              </a:ext>
            </a:extLst>
          </p:cNvPr>
          <p:cNvPicPr>
            <a:picLocks noChangeAspect="1"/>
          </p:cNvPicPr>
          <p:nvPr/>
        </p:nvPicPr>
        <p:blipFill>
          <a:blip r:embed="rId2"/>
          <a:stretch>
            <a:fillRect/>
          </a:stretch>
        </p:blipFill>
        <p:spPr>
          <a:xfrm>
            <a:off x="949354" y="426086"/>
            <a:ext cx="10293292" cy="3926048"/>
          </a:xfrm>
          <a:prstGeom prst="rect">
            <a:avLst/>
          </a:prstGeom>
        </p:spPr>
      </p:pic>
      <p:sp>
        <p:nvSpPr>
          <p:cNvPr id="8" name="Rectangle: Rounded Corners 7">
            <a:extLst>
              <a:ext uri="{FF2B5EF4-FFF2-40B4-BE49-F238E27FC236}">
                <a16:creationId xmlns:a16="http://schemas.microsoft.com/office/drawing/2014/main" id="{8323873A-E1A0-8F0A-1C6F-44C84F195599}"/>
              </a:ext>
            </a:extLst>
          </p:cNvPr>
          <p:cNvSpPr/>
          <p:nvPr/>
        </p:nvSpPr>
        <p:spPr>
          <a:xfrm>
            <a:off x="1445317" y="604007"/>
            <a:ext cx="1593908" cy="33556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Språkkrav och tydlig borgerlig liberal linje</a:t>
            </a:r>
          </a:p>
        </p:txBody>
      </p:sp>
      <p:sp>
        <p:nvSpPr>
          <p:cNvPr id="12" name="Rectangle: Rounded Corners 11">
            <a:extLst>
              <a:ext uri="{FF2B5EF4-FFF2-40B4-BE49-F238E27FC236}">
                <a16:creationId xmlns:a16="http://schemas.microsoft.com/office/drawing/2014/main" id="{D99534AB-9F54-9F3A-5E88-EE3000A98B9C}"/>
              </a:ext>
            </a:extLst>
          </p:cNvPr>
          <p:cNvSpPr/>
          <p:nvPr/>
        </p:nvSpPr>
        <p:spPr>
          <a:xfrm>
            <a:off x="3714648" y="604007"/>
            <a:ext cx="1382786" cy="33556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LUF hackar SAPNET (mediadrev)</a:t>
            </a:r>
          </a:p>
        </p:txBody>
      </p:sp>
      <p:sp>
        <p:nvSpPr>
          <p:cNvPr id="13" name="Rectangle 12">
            <a:extLst>
              <a:ext uri="{FF2B5EF4-FFF2-40B4-BE49-F238E27FC236}">
                <a16:creationId xmlns:a16="http://schemas.microsoft.com/office/drawing/2014/main" id="{DCB6E234-8D8D-91D1-6CD8-2CD18247FFD9}"/>
              </a:ext>
            </a:extLst>
          </p:cNvPr>
          <p:cNvSpPr/>
          <p:nvPr/>
        </p:nvSpPr>
        <p:spPr>
          <a:xfrm>
            <a:off x="4102216" y="2088858"/>
            <a:ext cx="2750191" cy="1593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Alliansen</a:t>
            </a:r>
          </a:p>
        </p:txBody>
      </p:sp>
      <p:sp>
        <p:nvSpPr>
          <p:cNvPr id="25" name="Rectangle 24">
            <a:extLst>
              <a:ext uri="{FF2B5EF4-FFF2-40B4-BE49-F238E27FC236}">
                <a16:creationId xmlns:a16="http://schemas.microsoft.com/office/drawing/2014/main" id="{1B50C55A-3EBA-CA0A-BC2F-67EE5C3582E0}"/>
              </a:ext>
            </a:extLst>
          </p:cNvPr>
          <p:cNvSpPr/>
          <p:nvPr/>
        </p:nvSpPr>
        <p:spPr>
          <a:xfrm>
            <a:off x="6862194" y="2088858"/>
            <a:ext cx="377505" cy="159390"/>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DÖ</a:t>
            </a:r>
          </a:p>
        </p:txBody>
      </p:sp>
      <p:sp>
        <p:nvSpPr>
          <p:cNvPr id="27" name="Rectangle 26">
            <a:extLst>
              <a:ext uri="{FF2B5EF4-FFF2-40B4-BE49-F238E27FC236}">
                <a16:creationId xmlns:a16="http://schemas.microsoft.com/office/drawing/2014/main" id="{2BFACFFA-D578-4951-927A-6CC4540906AF}"/>
              </a:ext>
            </a:extLst>
          </p:cNvPr>
          <p:cNvSpPr/>
          <p:nvPr/>
        </p:nvSpPr>
        <p:spPr>
          <a:xfrm>
            <a:off x="8282306" y="2088858"/>
            <a:ext cx="1190262" cy="159390"/>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dirty="0"/>
              <a:t>JÖK</a:t>
            </a:r>
          </a:p>
        </p:txBody>
      </p:sp>
      <p:sp>
        <p:nvSpPr>
          <p:cNvPr id="29" name="Rectangle 28">
            <a:extLst>
              <a:ext uri="{FF2B5EF4-FFF2-40B4-BE49-F238E27FC236}">
                <a16:creationId xmlns:a16="http://schemas.microsoft.com/office/drawing/2014/main" id="{DE7B8443-FEA6-DC8C-EDD1-9F7893121367}"/>
              </a:ext>
            </a:extLst>
          </p:cNvPr>
          <p:cNvSpPr/>
          <p:nvPr/>
        </p:nvSpPr>
        <p:spPr>
          <a:xfrm>
            <a:off x="9670685" y="2088858"/>
            <a:ext cx="1423361" cy="1593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Tidö</a:t>
            </a:r>
          </a:p>
        </p:txBody>
      </p:sp>
      <p:sp>
        <p:nvSpPr>
          <p:cNvPr id="32" name="Rectangle: Rounded Corners 31">
            <a:extLst>
              <a:ext uri="{FF2B5EF4-FFF2-40B4-BE49-F238E27FC236}">
                <a16:creationId xmlns:a16="http://schemas.microsoft.com/office/drawing/2014/main" id="{635A1E9C-7DA1-0785-DC3F-052E3874BF17}"/>
              </a:ext>
            </a:extLst>
          </p:cNvPr>
          <p:cNvSpPr/>
          <p:nvPr/>
        </p:nvSpPr>
        <p:spPr>
          <a:xfrm>
            <a:off x="5312778" y="3306564"/>
            <a:ext cx="1103152" cy="234892"/>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DÖ -31%</a:t>
            </a:r>
          </a:p>
        </p:txBody>
      </p:sp>
      <p:sp>
        <p:nvSpPr>
          <p:cNvPr id="34" name="Rectangle: Rounded Corners 33">
            <a:extLst>
              <a:ext uri="{FF2B5EF4-FFF2-40B4-BE49-F238E27FC236}">
                <a16:creationId xmlns:a16="http://schemas.microsoft.com/office/drawing/2014/main" id="{114BE240-4333-4B3B-0B7F-AA2330AE4BE4}"/>
              </a:ext>
            </a:extLst>
          </p:cNvPr>
          <p:cNvSpPr/>
          <p:nvPr/>
        </p:nvSpPr>
        <p:spPr>
          <a:xfrm>
            <a:off x="6791130" y="3300709"/>
            <a:ext cx="1103152" cy="234892"/>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JÖK -</a:t>
            </a:r>
            <a:r>
              <a:rPr lang="sv-SE" sz="1000" b="1" dirty="0"/>
              <a:t>44</a:t>
            </a:r>
            <a:r>
              <a:rPr lang="sv-SE" sz="1000" b="1" noProof="0" dirty="0"/>
              <a:t>%</a:t>
            </a:r>
          </a:p>
        </p:txBody>
      </p:sp>
      <p:cxnSp>
        <p:nvCxnSpPr>
          <p:cNvPr id="36" name="Straight Arrow Connector 35">
            <a:extLst>
              <a:ext uri="{FF2B5EF4-FFF2-40B4-BE49-F238E27FC236}">
                <a16:creationId xmlns:a16="http://schemas.microsoft.com/office/drawing/2014/main" id="{62C1D94F-0EF9-1861-E32F-33CF8E907BC4}"/>
              </a:ext>
            </a:extLst>
          </p:cNvPr>
          <p:cNvCxnSpPr>
            <a:cxnSpLocks/>
          </p:cNvCxnSpPr>
          <p:nvPr/>
        </p:nvCxnSpPr>
        <p:spPr>
          <a:xfrm flipV="1">
            <a:off x="6096000" y="2951042"/>
            <a:ext cx="749474" cy="397258"/>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507943F1-4102-C42F-FCAD-D9E4866A0962}"/>
              </a:ext>
            </a:extLst>
          </p:cNvPr>
          <p:cNvCxnSpPr>
            <a:cxnSpLocks/>
          </p:cNvCxnSpPr>
          <p:nvPr/>
        </p:nvCxnSpPr>
        <p:spPr>
          <a:xfrm flipV="1">
            <a:off x="7714743" y="3103810"/>
            <a:ext cx="554739" cy="246287"/>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39" name="Rectangle: Rounded Corners 38">
            <a:extLst>
              <a:ext uri="{FF2B5EF4-FFF2-40B4-BE49-F238E27FC236}">
                <a16:creationId xmlns:a16="http://schemas.microsoft.com/office/drawing/2014/main" id="{767E91E9-7075-CA78-522D-FFDBD7872CC1}"/>
              </a:ext>
            </a:extLst>
          </p:cNvPr>
          <p:cNvSpPr/>
          <p:nvPr/>
        </p:nvSpPr>
        <p:spPr>
          <a:xfrm>
            <a:off x="9663972" y="2475251"/>
            <a:ext cx="1103152" cy="234892"/>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Tidö -0,6%</a:t>
            </a:r>
          </a:p>
        </p:txBody>
      </p:sp>
      <p:cxnSp>
        <p:nvCxnSpPr>
          <p:cNvPr id="40" name="Straight Arrow Connector 39">
            <a:extLst>
              <a:ext uri="{FF2B5EF4-FFF2-40B4-BE49-F238E27FC236}">
                <a16:creationId xmlns:a16="http://schemas.microsoft.com/office/drawing/2014/main" id="{6F67B0D2-8F13-282F-8519-C0F7AF387EE8}"/>
              </a:ext>
            </a:extLst>
          </p:cNvPr>
          <p:cNvCxnSpPr>
            <a:cxnSpLocks/>
            <a:stCxn id="39" idx="2"/>
          </p:cNvCxnSpPr>
          <p:nvPr/>
        </p:nvCxnSpPr>
        <p:spPr>
          <a:xfrm>
            <a:off x="10215548" y="2710143"/>
            <a:ext cx="0" cy="602107"/>
          </a:xfrm>
          <a:prstGeom prst="straightConnector1">
            <a:avLst/>
          </a:prstGeom>
          <a:ln w="381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BC0D128A-0052-1A18-1486-803322887E59}"/>
              </a:ext>
            </a:extLst>
          </p:cNvPr>
          <p:cNvCxnSpPr>
            <a:cxnSpLocks/>
            <a:stCxn id="12" idx="2"/>
          </p:cNvCxnSpPr>
          <p:nvPr/>
        </p:nvCxnSpPr>
        <p:spPr>
          <a:xfrm flipH="1">
            <a:off x="3942080" y="939567"/>
            <a:ext cx="463961" cy="929873"/>
          </a:xfrm>
          <a:prstGeom prst="straightConnector1">
            <a:avLst/>
          </a:prstGeom>
          <a:ln w="381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0EEA5658-DCFB-4DF8-F162-677ACA6AFFB6}"/>
              </a:ext>
            </a:extLst>
          </p:cNvPr>
          <p:cNvCxnSpPr>
            <a:cxnSpLocks/>
            <a:stCxn id="8" idx="2"/>
          </p:cNvCxnSpPr>
          <p:nvPr/>
        </p:nvCxnSpPr>
        <p:spPr>
          <a:xfrm>
            <a:off x="2242271" y="939567"/>
            <a:ext cx="302809" cy="416793"/>
          </a:xfrm>
          <a:prstGeom prst="straightConnector1">
            <a:avLst/>
          </a:prstGeom>
          <a:ln w="381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731E00CD-C7E1-643A-3F0D-C1D77536B14C}"/>
              </a:ext>
            </a:extLst>
          </p:cNvPr>
          <p:cNvSpPr txBox="1"/>
          <p:nvPr/>
        </p:nvSpPr>
        <p:spPr>
          <a:xfrm>
            <a:off x="947955" y="4530055"/>
            <a:ext cx="1963025" cy="1938992"/>
          </a:xfrm>
          <a:prstGeom prst="rect">
            <a:avLst/>
          </a:prstGeom>
          <a:noFill/>
        </p:spPr>
        <p:txBody>
          <a:bodyPr wrap="square" rtlCol="0">
            <a:spAutoFit/>
          </a:bodyPr>
          <a:lstStyle/>
          <a:p>
            <a:pPr lvl="0"/>
            <a:r>
              <a:rPr lang="sv-SE" sz="1200" b="1" dirty="0"/>
              <a:t>2002 – Språkkrav och tydlig liberal-borgerlig linje: </a:t>
            </a:r>
            <a:r>
              <a:rPr lang="sv-SE" sz="1200" dirty="0"/>
              <a:t>Liberalerna fick ett kraftigt uppsving i opinionsstöd tack vare tydliga och igenkännbara profilfrågor. Språkkravet blev en vattendelare men visade att tydlig positionering lönar sig.</a:t>
            </a:r>
          </a:p>
        </p:txBody>
      </p:sp>
      <p:sp>
        <p:nvSpPr>
          <p:cNvPr id="56" name="TextBox 55">
            <a:extLst>
              <a:ext uri="{FF2B5EF4-FFF2-40B4-BE49-F238E27FC236}">
                <a16:creationId xmlns:a16="http://schemas.microsoft.com/office/drawing/2014/main" id="{91DD6A49-B3E7-EDF9-B118-C3D21A9D813D}"/>
              </a:ext>
            </a:extLst>
          </p:cNvPr>
          <p:cNvSpPr txBox="1"/>
          <p:nvPr/>
        </p:nvSpPr>
        <p:spPr>
          <a:xfrm>
            <a:off x="2831284" y="4530054"/>
            <a:ext cx="1963025" cy="2308324"/>
          </a:xfrm>
          <a:prstGeom prst="rect">
            <a:avLst/>
          </a:prstGeom>
          <a:noFill/>
        </p:spPr>
        <p:txBody>
          <a:bodyPr wrap="square" rtlCol="0">
            <a:spAutoFit/>
          </a:bodyPr>
          <a:lstStyle/>
          <a:p>
            <a:pPr lvl="0"/>
            <a:r>
              <a:rPr lang="sv-SE" sz="1200" b="1" dirty="0"/>
              <a:t>2006 – Alliansen och finanskrisen: </a:t>
            </a:r>
            <a:r>
              <a:rPr lang="sv-SE" sz="1200" dirty="0"/>
              <a:t>Under Alliansens tid höll sig stödet stabilt, men finanskrisen skapade utmaningar för alla regeringspartier. Liberalerna balanserade mellan att stödja Alliansens linje och behålla sin egen profil.</a:t>
            </a:r>
            <a:br>
              <a:rPr lang="sv-SE" sz="1200" dirty="0"/>
            </a:br>
            <a:endParaRPr lang="sv-SE" sz="1200" dirty="0"/>
          </a:p>
        </p:txBody>
      </p:sp>
      <p:sp>
        <p:nvSpPr>
          <p:cNvPr id="58" name="TextBox 57">
            <a:extLst>
              <a:ext uri="{FF2B5EF4-FFF2-40B4-BE49-F238E27FC236}">
                <a16:creationId xmlns:a16="http://schemas.microsoft.com/office/drawing/2014/main" id="{8674C9DF-594C-ECE2-DFD8-72CD36904015}"/>
              </a:ext>
            </a:extLst>
          </p:cNvPr>
          <p:cNvSpPr txBox="1"/>
          <p:nvPr/>
        </p:nvSpPr>
        <p:spPr>
          <a:xfrm>
            <a:off x="4681055" y="4530053"/>
            <a:ext cx="1963025" cy="2308324"/>
          </a:xfrm>
          <a:prstGeom prst="rect">
            <a:avLst/>
          </a:prstGeom>
          <a:noFill/>
        </p:spPr>
        <p:txBody>
          <a:bodyPr wrap="square" rtlCol="0">
            <a:spAutoFit/>
          </a:bodyPr>
          <a:lstStyle/>
          <a:p>
            <a:pPr lvl="0"/>
            <a:r>
              <a:rPr lang="sv-SE" sz="1200" b="1" dirty="0"/>
              <a:t>2014 – DÖ</a:t>
            </a:r>
            <a:r>
              <a:rPr lang="sv-SE" sz="1200" dirty="0"/>
              <a:t>: Efter Decemberöverenskommelsen  föll stödet markant. DÖ uppfattades som en vänster gir som inte var förankrad i vårt väljarstöd. Många väljare såg detta som ett avsteg från partiets borgerliga identitet, vilket ledde till förlorat förtroende.</a:t>
            </a:r>
            <a:br>
              <a:rPr lang="sv-SE" sz="1200" dirty="0"/>
            </a:br>
            <a:endParaRPr lang="sv-SE" sz="1200" dirty="0"/>
          </a:p>
        </p:txBody>
      </p:sp>
      <p:sp>
        <p:nvSpPr>
          <p:cNvPr id="60" name="TextBox 59">
            <a:extLst>
              <a:ext uri="{FF2B5EF4-FFF2-40B4-BE49-F238E27FC236}">
                <a16:creationId xmlns:a16="http://schemas.microsoft.com/office/drawing/2014/main" id="{674ECC22-8AE5-B190-6E2E-06C167207B60}"/>
              </a:ext>
            </a:extLst>
          </p:cNvPr>
          <p:cNvSpPr txBox="1"/>
          <p:nvPr/>
        </p:nvSpPr>
        <p:spPr>
          <a:xfrm>
            <a:off x="6639884" y="4530052"/>
            <a:ext cx="1963025" cy="2123658"/>
          </a:xfrm>
          <a:prstGeom prst="rect">
            <a:avLst/>
          </a:prstGeom>
          <a:noFill/>
        </p:spPr>
        <p:txBody>
          <a:bodyPr wrap="square" rtlCol="0">
            <a:spAutoFit/>
          </a:bodyPr>
          <a:lstStyle/>
          <a:p>
            <a:pPr lvl="0"/>
            <a:r>
              <a:rPr lang="sv-SE" sz="1200" b="1" dirty="0"/>
              <a:t>2019 – JÖK (Januariavtalet): </a:t>
            </a:r>
            <a:r>
              <a:rPr lang="sv-SE" sz="1200" dirty="0"/>
              <a:t>Samma mönster upprepades som efter DÖ. Trots framgångar i sakpolitiken uppfattades samarbetet med Socialdemokraterna som ytterligare ett steg bort från vår borgerliga grund, vilket ledde till tappat stöd i opinionen.</a:t>
            </a:r>
          </a:p>
        </p:txBody>
      </p:sp>
      <p:sp>
        <p:nvSpPr>
          <p:cNvPr id="62" name="TextBox 61">
            <a:extLst>
              <a:ext uri="{FF2B5EF4-FFF2-40B4-BE49-F238E27FC236}">
                <a16:creationId xmlns:a16="http://schemas.microsoft.com/office/drawing/2014/main" id="{F6E61C3D-A5EC-F29F-BD85-C44717FDBDD8}"/>
              </a:ext>
            </a:extLst>
          </p:cNvPr>
          <p:cNvSpPr txBox="1"/>
          <p:nvPr/>
        </p:nvSpPr>
        <p:spPr>
          <a:xfrm>
            <a:off x="8602909" y="4530051"/>
            <a:ext cx="1963025" cy="2123658"/>
          </a:xfrm>
          <a:prstGeom prst="rect">
            <a:avLst/>
          </a:prstGeom>
          <a:noFill/>
        </p:spPr>
        <p:txBody>
          <a:bodyPr wrap="square" rtlCol="0">
            <a:spAutoFit/>
          </a:bodyPr>
          <a:lstStyle/>
          <a:p>
            <a:pPr lvl="0"/>
            <a:r>
              <a:rPr lang="sv-SE" sz="1200" b="1" dirty="0"/>
              <a:t>2022 – Tidöavtalet: </a:t>
            </a:r>
            <a:r>
              <a:rPr lang="sv-SE" sz="1200" dirty="0"/>
              <a:t>Tidö lyfte initialt Liberalernas stöd jämfört med JÖK-perioden. Väljarna uppskattade ett tydligt borgerligt samarbete. Dock har media och debatten efter Tidö skapat ett negativt narrativ, vilket syns i stödet som jämnat ut sig.</a:t>
            </a:r>
          </a:p>
        </p:txBody>
      </p:sp>
      <p:sp>
        <p:nvSpPr>
          <p:cNvPr id="63" name="Oval 62">
            <a:extLst>
              <a:ext uri="{FF2B5EF4-FFF2-40B4-BE49-F238E27FC236}">
                <a16:creationId xmlns:a16="http://schemas.microsoft.com/office/drawing/2014/main" id="{56AEA0FB-A362-2B52-D1C4-00507865A37A}"/>
              </a:ext>
            </a:extLst>
          </p:cNvPr>
          <p:cNvSpPr/>
          <p:nvPr/>
        </p:nvSpPr>
        <p:spPr>
          <a:xfrm>
            <a:off x="2244520" y="3707934"/>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65" name="Oval 64">
            <a:extLst>
              <a:ext uri="{FF2B5EF4-FFF2-40B4-BE49-F238E27FC236}">
                <a16:creationId xmlns:a16="http://schemas.microsoft.com/office/drawing/2014/main" id="{77B635AB-6ECC-D2E2-2DEB-B7B94263CD6C}"/>
              </a:ext>
            </a:extLst>
          </p:cNvPr>
          <p:cNvSpPr/>
          <p:nvPr/>
        </p:nvSpPr>
        <p:spPr>
          <a:xfrm>
            <a:off x="3666456" y="3716322"/>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67" name="Oval 66">
            <a:extLst>
              <a:ext uri="{FF2B5EF4-FFF2-40B4-BE49-F238E27FC236}">
                <a16:creationId xmlns:a16="http://schemas.microsoft.com/office/drawing/2014/main" id="{FE29CDB1-66F1-DC18-C06E-57A77A45A479}"/>
              </a:ext>
            </a:extLst>
          </p:cNvPr>
          <p:cNvSpPr/>
          <p:nvPr/>
        </p:nvSpPr>
        <p:spPr>
          <a:xfrm>
            <a:off x="5038561" y="3716322"/>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69" name="Oval 68">
            <a:extLst>
              <a:ext uri="{FF2B5EF4-FFF2-40B4-BE49-F238E27FC236}">
                <a16:creationId xmlns:a16="http://schemas.microsoft.com/office/drawing/2014/main" id="{8469B077-E0F2-4C55-4132-AF12BD8219F0}"/>
              </a:ext>
            </a:extLst>
          </p:cNvPr>
          <p:cNvSpPr/>
          <p:nvPr/>
        </p:nvSpPr>
        <p:spPr>
          <a:xfrm>
            <a:off x="6480493" y="3707934"/>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71" name="Oval 70">
            <a:extLst>
              <a:ext uri="{FF2B5EF4-FFF2-40B4-BE49-F238E27FC236}">
                <a16:creationId xmlns:a16="http://schemas.microsoft.com/office/drawing/2014/main" id="{E1E08248-6C98-74E6-9230-08337BE25F3A}"/>
              </a:ext>
            </a:extLst>
          </p:cNvPr>
          <p:cNvSpPr/>
          <p:nvPr/>
        </p:nvSpPr>
        <p:spPr>
          <a:xfrm>
            <a:off x="7866415" y="3716322"/>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73" name="Oval 72">
            <a:extLst>
              <a:ext uri="{FF2B5EF4-FFF2-40B4-BE49-F238E27FC236}">
                <a16:creationId xmlns:a16="http://schemas.microsoft.com/office/drawing/2014/main" id="{6019D497-B640-D401-98EB-D3A8A5E7180C}"/>
              </a:ext>
            </a:extLst>
          </p:cNvPr>
          <p:cNvSpPr/>
          <p:nvPr/>
        </p:nvSpPr>
        <p:spPr>
          <a:xfrm>
            <a:off x="9318490" y="3707934"/>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75" name="Oval 74">
            <a:extLst>
              <a:ext uri="{FF2B5EF4-FFF2-40B4-BE49-F238E27FC236}">
                <a16:creationId xmlns:a16="http://schemas.microsoft.com/office/drawing/2014/main" id="{D1A75CFE-50B7-A8B0-A935-CF8C354ABFFE}"/>
              </a:ext>
            </a:extLst>
          </p:cNvPr>
          <p:cNvSpPr/>
          <p:nvPr/>
        </p:nvSpPr>
        <p:spPr>
          <a:xfrm>
            <a:off x="10716332" y="3716322"/>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76" name="Free-form: Shape 75">
            <a:extLst>
              <a:ext uri="{FF2B5EF4-FFF2-40B4-BE49-F238E27FC236}">
                <a16:creationId xmlns:a16="http://schemas.microsoft.com/office/drawing/2014/main" id="{D1FA9B8A-264F-E002-3740-DCB9416D478E}"/>
              </a:ext>
            </a:extLst>
          </p:cNvPr>
          <p:cNvSpPr/>
          <p:nvPr/>
        </p:nvSpPr>
        <p:spPr>
          <a:xfrm>
            <a:off x="6665382" y="2798274"/>
            <a:ext cx="758604" cy="305536"/>
          </a:xfrm>
          <a:custGeom>
            <a:avLst/>
            <a:gdLst>
              <a:gd name="csX0" fmla="*/ 0 w 758604"/>
              <a:gd name="csY0" fmla="*/ 0 h 305536"/>
              <a:gd name="csX1" fmla="*/ 152872 w 758604"/>
              <a:gd name="csY1" fmla="*/ 35461 h 305536"/>
              <a:gd name="csX2" fmla="*/ 234297 w 758604"/>
              <a:gd name="csY2" fmla="*/ 302388 h 305536"/>
              <a:gd name="csX3" fmla="*/ 474485 w 758604"/>
              <a:gd name="csY3" fmla="*/ 286554 h 305536"/>
              <a:gd name="csX4" fmla="*/ 561620 w 758604"/>
              <a:gd name="csY4" fmla="*/ 192673 h 305536"/>
              <a:gd name="csX5" fmla="*/ 758604 w 758604"/>
              <a:gd name="csY5" fmla="*/ 187459 h 305536"/>
            </a:gdLst>
            <a:ahLst/>
            <a:cxnLst>
              <a:cxn ang="0">
                <a:pos x="csX0" y="csY0"/>
              </a:cxn>
              <a:cxn ang="0">
                <a:pos x="csX1" y="csY1"/>
              </a:cxn>
              <a:cxn ang="0">
                <a:pos x="csX2" y="csY2"/>
              </a:cxn>
              <a:cxn ang="0">
                <a:pos x="csX3" y="csY3"/>
              </a:cxn>
              <a:cxn ang="0">
                <a:pos x="csX4" y="csY4"/>
              </a:cxn>
              <a:cxn ang="0">
                <a:pos x="csX5" y="csY5"/>
              </a:cxn>
            </a:cxnLst>
            <a:rect l="l" t="t" r="r" b="b"/>
            <a:pathLst>
              <a:path w="758604" h="305536">
                <a:moveTo>
                  <a:pt x="0" y="0"/>
                </a:moveTo>
                <a:cubicBezTo>
                  <a:pt x="168009" y="17981"/>
                  <a:pt x="136825" y="1982"/>
                  <a:pt x="152872" y="35461"/>
                </a:cubicBezTo>
                <a:cubicBezTo>
                  <a:pt x="194781" y="122896"/>
                  <a:pt x="195935" y="302132"/>
                  <a:pt x="234297" y="302388"/>
                </a:cubicBezTo>
                <a:cubicBezTo>
                  <a:pt x="272659" y="302644"/>
                  <a:pt x="426493" y="315741"/>
                  <a:pt x="474485" y="286554"/>
                </a:cubicBezTo>
                <a:cubicBezTo>
                  <a:pt x="507515" y="280548"/>
                  <a:pt x="525374" y="203547"/>
                  <a:pt x="561620" y="192673"/>
                </a:cubicBezTo>
                <a:cubicBezTo>
                  <a:pt x="565408" y="191537"/>
                  <a:pt x="755808" y="190255"/>
                  <a:pt x="758604" y="187459"/>
                </a:cubicBezTo>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8" name="Free-form: Shape 77">
            <a:extLst>
              <a:ext uri="{FF2B5EF4-FFF2-40B4-BE49-F238E27FC236}">
                <a16:creationId xmlns:a16="http://schemas.microsoft.com/office/drawing/2014/main" id="{5686F11C-967A-DB97-F9B4-CDDF2A0D3A92}"/>
              </a:ext>
            </a:extLst>
          </p:cNvPr>
          <p:cNvSpPr/>
          <p:nvPr/>
        </p:nvSpPr>
        <p:spPr>
          <a:xfrm>
            <a:off x="7749363" y="2846070"/>
            <a:ext cx="1921322" cy="631244"/>
          </a:xfrm>
          <a:custGeom>
            <a:avLst/>
            <a:gdLst>
              <a:gd name="csX0" fmla="*/ 0 w 1016231"/>
              <a:gd name="csY0" fmla="*/ 52415 h 412460"/>
              <a:gd name="csX1" fmla="*/ 219753 w 1016231"/>
              <a:gd name="csY1" fmla="*/ 48768 h 412460"/>
              <a:gd name="csX2" fmla="*/ 349836 w 1016231"/>
              <a:gd name="csY2" fmla="*/ 248631 h 412460"/>
              <a:gd name="csX3" fmla="*/ 887867 w 1016231"/>
              <a:gd name="csY3" fmla="*/ 412460 h 412460"/>
              <a:gd name="csX4" fmla="*/ 967936 w 1016231"/>
              <a:gd name="csY4" fmla="*/ 8248 h 412460"/>
              <a:gd name="csX5" fmla="*/ 1016231 w 1016231"/>
              <a:gd name="csY5" fmla="*/ 0 h 412460"/>
            </a:gdLst>
            <a:ahLst/>
            <a:cxnLst>
              <a:cxn ang="0">
                <a:pos x="csX0" y="csY0"/>
              </a:cxn>
              <a:cxn ang="0">
                <a:pos x="csX1" y="csY1"/>
              </a:cxn>
              <a:cxn ang="0">
                <a:pos x="csX2" y="csY2"/>
              </a:cxn>
              <a:cxn ang="0">
                <a:pos x="csX3" y="csY3"/>
              </a:cxn>
              <a:cxn ang="0">
                <a:pos x="csX4" y="csY4"/>
              </a:cxn>
              <a:cxn ang="0">
                <a:pos x="csX5" y="csY5"/>
              </a:cxn>
            </a:cxnLst>
            <a:rect l="l" t="t" r="r" b="b"/>
            <a:pathLst>
              <a:path w="1016231" h="412460">
                <a:moveTo>
                  <a:pt x="0" y="52415"/>
                </a:moveTo>
                <a:cubicBezTo>
                  <a:pt x="57785" y="54802"/>
                  <a:pt x="144625" y="27360"/>
                  <a:pt x="219753" y="48768"/>
                </a:cubicBezTo>
                <a:cubicBezTo>
                  <a:pt x="246224" y="127756"/>
                  <a:pt x="265801" y="164919"/>
                  <a:pt x="349836" y="248631"/>
                </a:cubicBezTo>
                <a:cubicBezTo>
                  <a:pt x="478206" y="290022"/>
                  <a:pt x="830938" y="410458"/>
                  <a:pt x="887867" y="412460"/>
                </a:cubicBezTo>
                <a:cubicBezTo>
                  <a:pt x="961610" y="399256"/>
                  <a:pt x="931690" y="19122"/>
                  <a:pt x="967936" y="8248"/>
                </a:cubicBezTo>
                <a:cubicBezTo>
                  <a:pt x="971724" y="7112"/>
                  <a:pt x="1013435" y="2796"/>
                  <a:pt x="1016231" y="0"/>
                </a:cubicBezTo>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cxnSp>
        <p:nvCxnSpPr>
          <p:cNvPr id="82" name="Straight Arrow Connector 81">
            <a:extLst>
              <a:ext uri="{FF2B5EF4-FFF2-40B4-BE49-F238E27FC236}">
                <a16:creationId xmlns:a16="http://schemas.microsoft.com/office/drawing/2014/main" id="{FD3B2DBA-61E8-B2FD-3BE7-318D52469B3C}"/>
              </a:ext>
            </a:extLst>
          </p:cNvPr>
          <p:cNvCxnSpPr/>
          <p:nvPr/>
        </p:nvCxnSpPr>
        <p:spPr>
          <a:xfrm>
            <a:off x="4226560" y="2560320"/>
            <a:ext cx="2279799" cy="237954"/>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73D6529C-91C0-7D20-0582-D0A0A15248CA}"/>
              </a:ext>
            </a:extLst>
          </p:cNvPr>
          <p:cNvCxnSpPr>
            <a:cxnSpLocks/>
          </p:cNvCxnSpPr>
          <p:nvPr/>
        </p:nvCxnSpPr>
        <p:spPr>
          <a:xfrm>
            <a:off x="8218570" y="3249770"/>
            <a:ext cx="1199750" cy="291679"/>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a:extLst>
              <a:ext uri="{FF2B5EF4-FFF2-40B4-BE49-F238E27FC236}">
                <a16:creationId xmlns:a16="http://schemas.microsoft.com/office/drawing/2014/main" id="{FFFBEFD7-E326-CFDC-5E5F-7EBDEAC79EC5}"/>
              </a:ext>
            </a:extLst>
          </p:cNvPr>
          <p:cNvCxnSpPr>
            <a:cxnSpLocks/>
          </p:cNvCxnSpPr>
          <p:nvPr/>
        </p:nvCxnSpPr>
        <p:spPr>
          <a:xfrm>
            <a:off x="9719505" y="3362426"/>
            <a:ext cx="1156509" cy="110356"/>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4B06C564-D8B5-99EB-D4DD-6895294C4BCE}"/>
              </a:ext>
            </a:extLst>
          </p:cNvPr>
          <p:cNvCxnSpPr>
            <a:cxnSpLocks/>
          </p:cNvCxnSpPr>
          <p:nvPr/>
        </p:nvCxnSpPr>
        <p:spPr>
          <a:xfrm flipV="1">
            <a:off x="467360" y="3184340"/>
            <a:ext cx="11419840" cy="10464"/>
          </a:xfrm>
          <a:prstGeom prst="line">
            <a:avLst/>
          </a:prstGeom>
          <a:ln>
            <a:solidFill>
              <a:srgbClr val="000000">
                <a:alpha val="20000"/>
              </a:srgbClr>
            </a:solidFill>
            <a:prstDash val="lgDash"/>
          </a:ln>
        </p:spPr>
        <p:style>
          <a:lnRef idx="2">
            <a:schemeClr val="accent1"/>
          </a:lnRef>
          <a:fillRef idx="0">
            <a:schemeClr val="accent1"/>
          </a:fillRef>
          <a:effectRef idx="1">
            <a:schemeClr val="accent1"/>
          </a:effectRef>
          <a:fontRef idx="minor">
            <a:schemeClr val="tx1"/>
          </a:fontRef>
        </p:style>
      </p:cxnSp>
      <p:cxnSp>
        <p:nvCxnSpPr>
          <p:cNvPr id="107" name="Straight Arrow Connector 106">
            <a:extLst>
              <a:ext uri="{FF2B5EF4-FFF2-40B4-BE49-F238E27FC236}">
                <a16:creationId xmlns:a16="http://schemas.microsoft.com/office/drawing/2014/main" id="{7E5F941B-B60A-CADC-1276-5A4ED7FE937B}"/>
              </a:ext>
            </a:extLst>
          </p:cNvPr>
          <p:cNvCxnSpPr>
            <a:cxnSpLocks/>
          </p:cNvCxnSpPr>
          <p:nvPr/>
        </p:nvCxnSpPr>
        <p:spPr>
          <a:xfrm>
            <a:off x="2698097" y="1228338"/>
            <a:ext cx="1243983" cy="858918"/>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109" name="TextBox 108">
            <a:extLst>
              <a:ext uri="{FF2B5EF4-FFF2-40B4-BE49-F238E27FC236}">
                <a16:creationId xmlns:a16="http://schemas.microsoft.com/office/drawing/2014/main" id="{0E5DA10F-2F58-9324-E4EA-4CEC94404626}"/>
              </a:ext>
            </a:extLst>
          </p:cNvPr>
          <p:cNvSpPr txBox="1"/>
          <p:nvPr/>
        </p:nvSpPr>
        <p:spPr>
          <a:xfrm>
            <a:off x="5298903" y="367936"/>
            <a:ext cx="2384345" cy="1015663"/>
          </a:xfrm>
          <a:prstGeom prst="rect">
            <a:avLst/>
          </a:prstGeom>
          <a:noFill/>
        </p:spPr>
        <p:txBody>
          <a:bodyPr wrap="square" rtlCol="0">
            <a:spAutoFit/>
          </a:bodyPr>
          <a:lstStyle/>
          <a:p>
            <a:pPr lvl="0"/>
            <a:r>
              <a:rPr lang="sv-SE" sz="1200" b="1" dirty="0"/>
              <a:t>Tydlig borgerlig profil ger framgång:</a:t>
            </a:r>
            <a:r>
              <a:rPr lang="sv-SE" sz="1200" dirty="0"/>
              <a:t> Vi ser att vårt stöd ökar när vi håller en klar liberal-borgerlig linje. Väljarna vill veta var vi står, och osäkerhet kostar.</a:t>
            </a:r>
          </a:p>
        </p:txBody>
      </p:sp>
      <p:sp>
        <p:nvSpPr>
          <p:cNvPr id="110" name="TextBox 109">
            <a:extLst>
              <a:ext uri="{FF2B5EF4-FFF2-40B4-BE49-F238E27FC236}">
                <a16:creationId xmlns:a16="http://schemas.microsoft.com/office/drawing/2014/main" id="{719EA11B-F535-2CA6-2E01-2754CBB44D6B}"/>
              </a:ext>
            </a:extLst>
          </p:cNvPr>
          <p:cNvSpPr txBox="1"/>
          <p:nvPr/>
        </p:nvSpPr>
        <p:spPr>
          <a:xfrm>
            <a:off x="7517851" y="376040"/>
            <a:ext cx="2384345" cy="1569660"/>
          </a:xfrm>
          <a:prstGeom prst="rect">
            <a:avLst/>
          </a:prstGeom>
          <a:noFill/>
        </p:spPr>
        <p:txBody>
          <a:bodyPr wrap="square" rtlCol="0">
            <a:spAutoFit/>
          </a:bodyPr>
          <a:lstStyle/>
          <a:p>
            <a:pPr lvl="0"/>
            <a:r>
              <a:rPr lang="sv-SE" sz="1200" b="1" dirty="0"/>
              <a:t>Extern påverkan:</a:t>
            </a:r>
            <a:r>
              <a:rPr lang="sv-SE" sz="1200" dirty="0"/>
              <a:t> Media har haft en stor roll i att påverka stödet efter viktiga avtal som DÖ, JÖK men speciellt Tidö och LUF hacker attack. Det visar hur viktigt det är att vi kommunicerar våra framgångar tydligt och inte låter andra styra narrativet.</a:t>
            </a:r>
          </a:p>
        </p:txBody>
      </p:sp>
      <p:sp>
        <p:nvSpPr>
          <p:cNvPr id="111" name="TextBox 110">
            <a:extLst>
              <a:ext uri="{FF2B5EF4-FFF2-40B4-BE49-F238E27FC236}">
                <a16:creationId xmlns:a16="http://schemas.microsoft.com/office/drawing/2014/main" id="{86865169-E9EF-508F-ECDF-85C69D4779FF}"/>
              </a:ext>
            </a:extLst>
          </p:cNvPr>
          <p:cNvSpPr txBox="1"/>
          <p:nvPr/>
        </p:nvSpPr>
        <p:spPr>
          <a:xfrm>
            <a:off x="9836243" y="371262"/>
            <a:ext cx="2203357" cy="1569660"/>
          </a:xfrm>
          <a:prstGeom prst="rect">
            <a:avLst/>
          </a:prstGeom>
          <a:noFill/>
        </p:spPr>
        <p:txBody>
          <a:bodyPr wrap="square" rtlCol="0">
            <a:spAutoFit/>
          </a:bodyPr>
          <a:lstStyle/>
          <a:p>
            <a:pPr lvl="0"/>
            <a:r>
              <a:rPr lang="sv-SE" sz="1200" b="1" dirty="0"/>
              <a:t>Tidö har potential:</a:t>
            </a:r>
            <a:r>
              <a:rPr lang="sv-SE" sz="1200" dirty="0"/>
              <a:t> Trots viss negativ påverkan har Tidö gett bättre resultat än tidigare vänstersamarbeten. Detta är ett tecken på att vi är på rätt väg – men vi måste arbeta hårt för att förvalta detta förtroende.</a:t>
            </a:r>
          </a:p>
        </p:txBody>
      </p:sp>
      <p:pic>
        <p:nvPicPr>
          <p:cNvPr id="115" name="Picture 114">
            <a:extLst>
              <a:ext uri="{FF2B5EF4-FFF2-40B4-BE49-F238E27FC236}">
                <a16:creationId xmlns:a16="http://schemas.microsoft.com/office/drawing/2014/main" id="{A35F6783-BFE1-A0D5-DB23-BBFC6295CFE5}"/>
              </a:ext>
            </a:extLst>
          </p:cNvPr>
          <p:cNvPicPr>
            <a:picLocks noChangeAspect="1"/>
          </p:cNvPicPr>
          <p:nvPr/>
        </p:nvPicPr>
        <p:blipFill>
          <a:blip r:embed="rId3"/>
          <a:stretch>
            <a:fillRect/>
          </a:stretch>
        </p:blipFill>
        <p:spPr>
          <a:xfrm>
            <a:off x="2412029" y="4070176"/>
            <a:ext cx="419255" cy="586957"/>
          </a:xfrm>
          <a:prstGeom prst="rect">
            <a:avLst/>
          </a:prstGeom>
        </p:spPr>
      </p:pic>
      <p:pic>
        <p:nvPicPr>
          <p:cNvPr id="117" name="Picture 116">
            <a:extLst>
              <a:ext uri="{FF2B5EF4-FFF2-40B4-BE49-F238E27FC236}">
                <a16:creationId xmlns:a16="http://schemas.microsoft.com/office/drawing/2014/main" id="{DCD48435-6D70-BA6A-066E-F4ADA969CFCF}"/>
              </a:ext>
            </a:extLst>
          </p:cNvPr>
          <p:cNvPicPr>
            <a:picLocks noChangeAspect="1"/>
          </p:cNvPicPr>
          <p:nvPr/>
        </p:nvPicPr>
        <p:blipFill>
          <a:blip r:embed="rId4"/>
          <a:stretch>
            <a:fillRect/>
          </a:stretch>
        </p:blipFill>
        <p:spPr>
          <a:xfrm>
            <a:off x="5298903" y="4031293"/>
            <a:ext cx="388936" cy="554139"/>
          </a:xfrm>
          <a:prstGeom prst="rect">
            <a:avLst/>
          </a:prstGeom>
        </p:spPr>
      </p:pic>
      <p:pic>
        <p:nvPicPr>
          <p:cNvPr id="121" name="Picture 120">
            <a:extLst>
              <a:ext uri="{FF2B5EF4-FFF2-40B4-BE49-F238E27FC236}">
                <a16:creationId xmlns:a16="http://schemas.microsoft.com/office/drawing/2014/main" id="{87B25EB4-89D8-1DC8-2353-CD2A9167F740}"/>
              </a:ext>
            </a:extLst>
          </p:cNvPr>
          <p:cNvPicPr>
            <a:picLocks noChangeAspect="1"/>
          </p:cNvPicPr>
          <p:nvPr/>
        </p:nvPicPr>
        <p:blipFill>
          <a:blip r:embed="rId5"/>
          <a:stretch>
            <a:fillRect/>
          </a:stretch>
        </p:blipFill>
        <p:spPr>
          <a:xfrm>
            <a:off x="987610" y="6625868"/>
            <a:ext cx="10379339" cy="205758"/>
          </a:xfrm>
          <a:prstGeom prst="rect">
            <a:avLst/>
          </a:prstGeom>
        </p:spPr>
      </p:pic>
      <p:cxnSp>
        <p:nvCxnSpPr>
          <p:cNvPr id="127" name="Straight Arrow Connector 126">
            <a:extLst>
              <a:ext uri="{FF2B5EF4-FFF2-40B4-BE49-F238E27FC236}">
                <a16:creationId xmlns:a16="http://schemas.microsoft.com/office/drawing/2014/main" id="{D72A7A24-C5C3-5E4A-DA39-803025345AA6}"/>
              </a:ext>
            </a:extLst>
          </p:cNvPr>
          <p:cNvCxnSpPr>
            <a:cxnSpLocks/>
          </p:cNvCxnSpPr>
          <p:nvPr/>
        </p:nvCxnSpPr>
        <p:spPr>
          <a:xfrm>
            <a:off x="9376150" y="4423254"/>
            <a:ext cx="1189784" cy="0"/>
          </a:xfrm>
          <a:prstGeom prst="straightConnector1">
            <a:avLst/>
          </a:prstGeom>
          <a:ln w="38100" cap="flat" cmpd="sng" algn="ctr">
            <a:solidFill>
              <a:schemeClr val="bg2">
                <a:lumMod val="9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30" name="Straight Arrow Connector 129">
            <a:extLst>
              <a:ext uri="{FF2B5EF4-FFF2-40B4-BE49-F238E27FC236}">
                <a16:creationId xmlns:a16="http://schemas.microsoft.com/office/drawing/2014/main" id="{47D01700-870B-9B51-58C0-C01D69BE6D36}"/>
              </a:ext>
            </a:extLst>
          </p:cNvPr>
          <p:cNvCxnSpPr>
            <a:cxnSpLocks/>
          </p:cNvCxnSpPr>
          <p:nvPr/>
        </p:nvCxnSpPr>
        <p:spPr>
          <a:xfrm>
            <a:off x="10565934" y="4423254"/>
            <a:ext cx="1473666" cy="0"/>
          </a:xfrm>
          <a:prstGeom prst="straightConnector1">
            <a:avLst/>
          </a:prstGeom>
          <a:ln w="38100" cap="flat" cmpd="sng" algn="ctr">
            <a:solidFill>
              <a:schemeClr val="bg2">
                <a:lumMod val="9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pic>
        <p:nvPicPr>
          <p:cNvPr id="119" name="Picture 118">
            <a:extLst>
              <a:ext uri="{FF2B5EF4-FFF2-40B4-BE49-F238E27FC236}">
                <a16:creationId xmlns:a16="http://schemas.microsoft.com/office/drawing/2014/main" id="{8005DB22-DE5F-2827-C55C-39B178616D8A}"/>
              </a:ext>
            </a:extLst>
          </p:cNvPr>
          <p:cNvPicPr>
            <a:picLocks noChangeAspect="1"/>
          </p:cNvPicPr>
          <p:nvPr/>
        </p:nvPicPr>
        <p:blipFill>
          <a:blip r:embed="rId6"/>
          <a:stretch>
            <a:fillRect/>
          </a:stretch>
        </p:blipFill>
        <p:spPr>
          <a:xfrm>
            <a:off x="10978995" y="4044056"/>
            <a:ext cx="564509" cy="581932"/>
          </a:xfrm>
          <a:prstGeom prst="rect">
            <a:avLst/>
          </a:prstGeom>
        </p:spPr>
      </p:pic>
      <p:pic>
        <p:nvPicPr>
          <p:cNvPr id="113" name="Picture 112">
            <a:extLst>
              <a:ext uri="{FF2B5EF4-FFF2-40B4-BE49-F238E27FC236}">
                <a16:creationId xmlns:a16="http://schemas.microsoft.com/office/drawing/2014/main" id="{337575E8-EC18-9517-0884-B7277362DE8D}"/>
              </a:ext>
            </a:extLst>
          </p:cNvPr>
          <p:cNvPicPr>
            <a:picLocks noChangeAspect="1"/>
          </p:cNvPicPr>
          <p:nvPr/>
        </p:nvPicPr>
        <p:blipFill>
          <a:blip r:embed="rId7"/>
          <a:stretch>
            <a:fillRect/>
          </a:stretch>
        </p:blipFill>
        <p:spPr>
          <a:xfrm>
            <a:off x="9570264" y="4044056"/>
            <a:ext cx="419255" cy="550608"/>
          </a:xfrm>
          <a:prstGeom prst="rect">
            <a:avLst/>
          </a:prstGeom>
        </p:spPr>
      </p:pic>
      <p:pic>
        <p:nvPicPr>
          <p:cNvPr id="134" name="Picture 133">
            <a:extLst>
              <a:ext uri="{FF2B5EF4-FFF2-40B4-BE49-F238E27FC236}">
                <a16:creationId xmlns:a16="http://schemas.microsoft.com/office/drawing/2014/main" id="{C1C7D784-D6AD-B50F-2C7B-19A8C6F99114}"/>
              </a:ext>
            </a:extLst>
          </p:cNvPr>
          <p:cNvPicPr>
            <a:picLocks noChangeAspect="1"/>
          </p:cNvPicPr>
          <p:nvPr/>
        </p:nvPicPr>
        <p:blipFill>
          <a:blip r:embed="rId8"/>
          <a:stretch>
            <a:fillRect/>
          </a:stretch>
        </p:blipFill>
        <p:spPr>
          <a:xfrm>
            <a:off x="8818445" y="4060847"/>
            <a:ext cx="460609" cy="524581"/>
          </a:xfrm>
          <a:prstGeom prst="rect">
            <a:avLst/>
          </a:prstGeom>
        </p:spPr>
      </p:pic>
    </p:spTree>
    <p:extLst>
      <p:ext uri="{BB962C8B-B14F-4D97-AF65-F5344CB8AC3E}">
        <p14:creationId xmlns:p14="http://schemas.microsoft.com/office/powerpoint/2010/main" val="381933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fade">
                                      <p:cBhvr>
                                        <p:cTn id="12" dur="500"/>
                                        <p:tgtEl>
                                          <p:spTgt spid="1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500"/>
                                        <p:tgtEl>
                                          <p:spTgt spid="6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500"/>
                                        <p:tgtEl>
                                          <p:spTgt spid="65"/>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500"/>
                                        <p:tgtEl>
                                          <p:spTgt spid="67"/>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fade">
                                      <p:cBhvr>
                                        <p:cTn id="29" dur="500"/>
                                        <p:tgtEl>
                                          <p:spTgt spid="69"/>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fade">
                                      <p:cBhvr>
                                        <p:cTn id="33" dur="500"/>
                                        <p:tgtEl>
                                          <p:spTgt spid="71"/>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fade">
                                      <p:cBhvr>
                                        <p:cTn id="37" dur="500"/>
                                        <p:tgtEl>
                                          <p:spTgt spid="73"/>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fade">
                                      <p:cBhvr>
                                        <p:cTn id="41" dur="500"/>
                                        <p:tgtEl>
                                          <p:spTgt spid="7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23"/>
                                        </p:tgtEl>
                                        <p:attrNameLst>
                                          <p:attrName>style.visibility</p:attrName>
                                        </p:attrNameLst>
                                      </p:cBhvr>
                                      <p:to>
                                        <p:strVal val="visible"/>
                                      </p:to>
                                    </p:set>
                                    <p:animEffect transition="in" filter="fade">
                                      <p:cBhvr>
                                        <p:cTn id="46" dur="500"/>
                                        <p:tgtEl>
                                          <p:spTgt spid="123"/>
                                        </p:tgtEl>
                                      </p:cBhvr>
                                    </p:animEffect>
                                  </p:childTnLst>
                                </p:cTn>
                              </p:par>
                              <p:par>
                                <p:cTn id="47" presetID="10" presetClass="entr" presetSubtype="0" fill="hold" nodeType="withEffect">
                                  <p:stCondLst>
                                    <p:cond delay="0"/>
                                  </p:stCondLst>
                                  <p:childTnLst>
                                    <p:set>
                                      <p:cBhvr>
                                        <p:cTn id="48" dur="1" fill="hold">
                                          <p:stCondLst>
                                            <p:cond delay="0"/>
                                          </p:stCondLst>
                                        </p:cTn>
                                        <p:tgtEl>
                                          <p:spTgt spid="125"/>
                                        </p:tgtEl>
                                        <p:attrNameLst>
                                          <p:attrName>style.visibility</p:attrName>
                                        </p:attrNameLst>
                                      </p:cBhvr>
                                      <p:to>
                                        <p:strVal val="visible"/>
                                      </p:to>
                                    </p:set>
                                    <p:animEffect transition="in" filter="fade">
                                      <p:cBhvr>
                                        <p:cTn id="49" dur="500"/>
                                        <p:tgtEl>
                                          <p:spTgt spid="125"/>
                                        </p:tgtEl>
                                      </p:cBhvr>
                                    </p:animEffect>
                                  </p:childTnLst>
                                </p:cTn>
                              </p:par>
                              <p:par>
                                <p:cTn id="50" presetID="10" presetClass="entr" presetSubtype="0" fill="hold" nodeType="withEffect">
                                  <p:stCondLst>
                                    <p:cond delay="0"/>
                                  </p:stCondLst>
                                  <p:childTnLst>
                                    <p:set>
                                      <p:cBhvr>
                                        <p:cTn id="51" dur="1" fill="hold">
                                          <p:stCondLst>
                                            <p:cond delay="0"/>
                                          </p:stCondLst>
                                        </p:cTn>
                                        <p:tgtEl>
                                          <p:spTgt spid="127"/>
                                        </p:tgtEl>
                                        <p:attrNameLst>
                                          <p:attrName>style.visibility</p:attrName>
                                        </p:attrNameLst>
                                      </p:cBhvr>
                                      <p:to>
                                        <p:strVal val="visible"/>
                                      </p:to>
                                    </p:set>
                                    <p:animEffect transition="in" filter="fade">
                                      <p:cBhvr>
                                        <p:cTn id="52" dur="500"/>
                                        <p:tgtEl>
                                          <p:spTgt spid="127"/>
                                        </p:tgtEl>
                                      </p:cBhvr>
                                    </p:animEffect>
                                  </p:childTnLst>
                                </p:cTn>
                              </p:par>
                              <p:par>
                                <p:cTn id="53" presetID="10" presetClass="entr" presetSubtype="0" fill="hold" nodeType="withEffect">
                                  <p:stCondLst>
                                    <p:cond delay="0"/>
                                  </p:stCondLst>
                                  <p:childTnLst>
                                    <p:set>
                                      <p:cBhvr>
                                        <p:cTn id="54" dur="1" fill="hold">
                                          <p:stCondLst>
                                            <p:cond delay="0"/>
                                          </p:stCondLst>
                                        </p:cTn>
                                        <p:tgtEl>
                                          <p:spTgt spid="135"/>
                                        </p:tgtEl>
                                        <p:attrNameLst>
                                          <p:attrName>style.visibility</p:attrName>
                                        </p:attrNameLst>
                                      </p:cBhvr>
                                      <p:to>
                                        <p:strVal val="visible"/>
                                      </p:to>
                                    </p:set>
                                    <p:animEffect transition="in" filter="fade">
                                      <p:cBhvr>
                                        <p:cTn id="55" dur="500"/>
                                        <p:tgtEl>
                                          <p:spTgt spid="135"/>
                                        </p:tgtEl>
                                      </p:cBhvr>
                                    </p:animEffect>
                                  </p:childTnLst>
                                </p:cTn>
                              </p:par>
                              <p:par>
                                <p:cTn id="56" presetID="10" presetClass="entr" presetSubtype="0" fill="hold" nodeType="withEffect">
                                  <p:stCondLst>
                                    <p:cond delay="0"/>
                                  </p:stCondLst>
                                  <p:childTnLst>
                                    <p:set>
                                      <p:cBhvr>
                                        <p:cTn id="57" dur="1" fill="hold">
                                          <p:stCondLst>
                                            <p:cond delay="0"/>
                                          </p:stCondLst>
                                        </p:cTn>
                                        <p:tgtEl>
                                          <p:spTgt spid="130"/>
                                        </p:tgtEl>
                                        <p:attrNameLst>
                                          <p:attrName>style.visibility</p:attrName>
                                        </p:attrNameLst>
                                      </p:cBhvr>
                                      <p:to>
                                        <p:strVal val="visible"/>
                                      </p:to>
                                    </p:set>
                                    <p:animEffect transition="in" filter="fade">
                                      <p:cBhvr>
                                        <p:cTn id="58" dur="500"/>
                                        <p:tgtEl>
                                          <p:spTgt spid="13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15"/>
                                        </p:tgtEl>
                                        <p:attrNameLst>
                                          <p:attrName>style.visibility</p:attrName>
                                        </p:attrNameLst>
                                      </p:cBhvr>
                                      <p:to>
                                        <p:strVal val="visible"/>
                                      </p:to>
                                    </p:set>
                                    <p:animEffect transition="in" filter="fade">
                                      <p:cBhvr>
                                        <p:cTn id="63" dur="500"/>
                                        <p:tgtEl>
                                          <p:spTgt spid="11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17"/>
                                        </p:tgtEl>
                                        <p:attrNameLst>
                                          <p:attrName>style.visibility</p:attrName>
                                        </p:attrNameLst>
                                      </p:cBhvr>
                                      <p:to>
                                        <p:strVal val="visible"/>
                                      </p:to>
                                    </p:set>
                                    <p:animEffect transition="in" filter="fade">
                                      <p:cBhvr>
                                        <p:cTn id="68" dur="500"/>
                                        <p:tgtEl>
                                          <p:spTgt spid="117"/>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34"/>
                                        </p:tgtEl>
                                        <p:attrNameLst>
                                          <p:attrName>style.visibility</p:attrName>
                                        </p:attrNameLst>
                                      </p:cBhvr>
                                      <p:to>
                                        <p:strVal val="visible"/>
                                      </p:to>
                                    </p:set>
                                    <p:animEffect transition="in" filter="fade">
                                      <p:cBhvr>
                                        <p:cTn id="73" dur="500"/>
                                        <p:tgtEl>
                                          <p:spTgt spid="134"/>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13"/>
                                        </p:tgtEl>
                                        <p:attrNameLst>
                                          <p:attrName>style.visibility</p:attrName>
                                        </p:attrNameLst>
                                      </p:cBhvr>
                                      <p:to>
                                        <p:strVal val="visible"/>
                                      </p:to>
                                    </p:set>
                                    <p:animEffect transition="in" filter="fade">
                                      <p:cBhvr>
                                        <p:cTn id="78" dur="500"/>
                                        <p:tgtEl>
                                          <p:spTgt spid="11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119"/>
                                        </p:tgtEl>
                                        <p:attrNameLst>
                                          <p:attrName>style.visibility</p:attrName>
                                        </p:attrNameLst>
                                      </p:cBhvr>
                                      <p:to>
                                        <p:strVal val="visible"/>
                                      </p:to>
                                    </p:set>
                                    <p:animEffect transition="in" filter="fade">
                                      <p:cBhvr>
                                        <p:cTn id="83" dur="500"/>
                                        <p:tgtEl>
                                          <p:spTgt spid="119"/>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45"/>
                                        </p:tgtEl>
                                        <p:attrNameLst>
                                          <p:attrName>style.visibility</p:attrName>
                                        </p:attrNameLst>
                                      </p:cBhvr>
                                      <p:to>
                                        <p:strVal val="visible"/>
                                      </p:to>
                                    </p:set>
                                    <p:animEffect transition="in" filter="fade">
                                      <p:cBhvr>
                                        <p:cTn id="88" dur="500"/>
                                        <p:tgtEl>
                                          <p:spTgt spid="45"/>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500"/>
                                        <p:tgtEl>
                                          <p:spTgt spid="5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fade">
                                      <p:cBhvr>
                                        <p:cTn id="96" dur="500"/>
                                        <p:tgtEl>
                                          <p:spTgt spid="8"/>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107"/>
                                        </p:tgtEl>
                                        <p:attrNameLst>
                                          <p:attrName>style.visibility</p:attrName>
                                        </p:attrNameLst>
                                      </p:cBhvr>
                                      <p:to>
                                        <p:strVal val="visible"/>
                                      </p:to>
                                    </p:set>
                                    <p:animEffect transition="in" filter="fade">
                                      <p:cBhvr>
                                        <p:cTn id="101" dur="500"/>
                                        <p:tgtEl>
                                          <p:spTgt spid="107"/>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42"/>
                                        </p:tgtEl>
                                        <p:attrNameLst>
                                          <p:attrName>style.visibility</p:attrName>
                                        </p:attrNameLst>
                                      </p:cBhvr>
                                      <p:to>
                                        <p:strVal val="visible"/>
                                      </p:to>
                                    </p:set>
                                    <p:animEffect transition="in" filter="fade">
                                      <p:cBhvr>
                                        <p:cTn id="106" dur="500"/>
                                        <p:tgtEl>
                                          <p:spTgt spid="42"/>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12"/>
                                        </p:tgtEl>
                                        <p:attrNameLst>
                                          <p:attrName>style.visibility</p:attrName>
                                        </p:attrNameLst>
                                      </p:cBhvr>
                                      <p:to>
                                        <p:strVal val="visible"/>
                                      </p:to>
                                    </p:set>
                                    <p:animEffect transition="in" filter="fade">
                                      <p:cBhvr>
                                        <p:cTn id="111" dur="500"/>
                                        <p:tgtEl>
                                          <p:spTgt spid="12"/>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56"/>
                                        </p:tgtEl>
                                        <p:attrNameLst>
                                          <p:attrName>style.visibility</p:attrName>
                                        </p:attrNameLst>
                                      </p:cBhvr>
                                      <p:to>
                                        <p:strVal val="visible"/>
                                      </p:to>
                                    </p:set>
                                    <p:animEffect transition="in" filter="fade">
                                      <p:cBhvr>
                                        <p:cTn id="116" dur="500"/>
                                        <p:tgtEl>
                                          <p:spTgt spid="56"/>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13"/>
                                        </p:tgtEl>
                                        <p:attrNameLst>
                                          <p:attrName>style.visibility</p:attrName>
                                        </p:attrNameLst>
                                      </p:cBhvr>
                                      <p:to>
                                        <p:strVal val="visible"/>
                                      </p:to>
                                    </p:set>
                                    <p:animEffect transition="in" filter="fade">
                                      <p:cBhvr>
                                        <p:cTn id="119" dur="500"/>
                                        <p:tgtEl>
                                          <p:spTgt spid="13"/>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nodeType="clickEffect">
                                  <p:stCondLst>
                                    <p:cond delay="0"/>
                                  </p:stCondLst>
                                  <p:childTnLst>
                                    <p:set>
                                      <p:cBhvr>
                                        <p:cTn id="123" dur="1" fill="hold">
                                          <p:stCondLst>
                                            <p:cond delay="0"/>
                                          </p:stCondLst>
                                        </p:cTn>
                                        <p:tgtEl>
                                          <p:spTgt spid="82"/>
                                        </p:tgtEl>
                                        <p:attrNameLst>
                                          <p:attrName>style.visibility</p:attrName>
                                        </p:attrNameLst>
                                      </p:cBhvr>
                                      <p:to>
                                        <p:strVal val="visible"/>
                                      </p:to>
                                    </p:set>
                                    <p:animEffect transition="in" filter="fade">
                                      <p:cBhvr>
                                        <p:cTn id="124" dur="500"/>
                                        <p:tgtEl>
                                          <p:spTgt spid="82"/>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25"/>
                                        </p:tgtEl>
                                        <p:attrNameLst>
                                          <p:attrName>style.visibility</p:attrName>
                                        </p:attrNameLst>
                                      </p:cBhvr>
                                      <p:to>
                                        <p:strVal val="visible"/>
                                      </p:to>
                                    </p:set>
                                    <p:animEffect transition="in" filter="fade">
                                      <p:cBhvr>
                                        <p:cTn id="129" dur="500"/>
                                        <p:tgtEl>
                                          <p:spTgt spid="25"/>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58"/>
                                        </p:tgtEl>
                                        <p:attrNameLst>
                                          <p:attrName>style.visibility</p:attrName>
                                        </p:attrNameLst>
                                      </p:cBhvr>
                                      <p:to>
                                        <p:strVal val="visible"/>
                                      </p:to>
                                    </p:set>
                                    <p:animEffect transition="in" filter="fade">
                                      <p:cBhvr>
                                        <p:cTn id="134" dur="500"/>
                                        <p:tgtEl>
                                          <p:spTgt spid="58"/>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32"/>
                                        </p:tgtEl>
                                        <p:attrNameLst>
                                          <p:attrName>style.visibility</p:attrName>
                                        </p:attrNameLst>
                                      </p:cBhvr>
                                      <p:to>
                                        <p:strVal val="visible"/>
                                      </p:to>
                                    </p:set>
                                    <p:animEffect transition="in" filter="fade">
                                      <p:cBhvr>
                                        <p:cTn id="137" dur="500"/>
                                        <p:tgtEl>
                                          <p:spTgt spid="32"/>
                                        </p:tgtEl>
                                      </p:cBhvr>
                                    </p:animEffect>
                                  </p:childTnLst>
                                </p:cTn>
                              </p:par>
                              <p:par>
                                <p:cTn id="138" presetID="10" presetClass="entr" presetSubtype="0" fill="hold" nodeType="withEffect">
                                  <p:stCondLst>
                                    <p:cond delay="0"/>
                                  </p:stCondLst>
                                  <p:childTnLst>
                                    <p:set>
                                      <p:cBhvr>
                                        <p:cTn id="139" dur="1" fill="hold">
                                          <p:stCondLst>
                                            <p:cond delay="0"/>
                                          </p:stCondLst>
                                        </p:cTn>
                                        <p:tgtEl>
                                          <p:spTgt spid="36"/>
                                        </p:tgtEl>
                                        <p:attrNameLst>
                                          <p:attrName>style.visibility</p:attrName>
                                        </p:attrNameLst>
                                      </p:cBhvr>
                                      <p:to>
                                        <p:strVal val="visible"/>
                                      </p:to>
                                    </p:set>
                                    <p:animEffect transition="in" filter="fade">
                                      <p:cBhvr>
                                        <p:cTn id="140" dur="500"/>
                                        <p:tgtEl>
                                          <p:spTgt spid="36"/>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76"/>
                                        </p:tgtEl>
                                        <p:attrNameLst>
                                          <p:attrName>style.visibility</p:attrName>
                                        </p:attrNameLst>
                                      </p:cBhvr>
                                      <p:to>
                                        <p:strVal val="visible"/>
                                      </p:to>
                                    </p:set>
                                    <p:animEffect transition="in" filter="fade">
                                      <p:cBhvr>
                                        <p:cTn id="143" dur="500"/>
                                        <p:tgtEl>
                                          <p:spTgt spid="76"/>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fade">
                                      <p:cBhvr>
                                        <p:cTn id="148" dur="500"/>
                                        <p:tgtEl>
                                          <p:spTgt spid="60"/>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34"/>
                                        </p:tgtEl>
                                        <p:attrNameLst>
                                          <p:attrName>style.visibility</p:attrName>
                                        </p:attrNameLst>
                                      </p:cBhvr>
                                      <p:to>
                                        <p:strVal val="visible"/>
                                      </p:to>
                                    </p:set>
                                    <p:animEffect transition="in" filter="fade">
                                      <p:cBhvr>
                                        <p:cTn id="151" dur="500"/>
                                        <p:tgtEl>
                                          <p:spTgt spid="34"/>
                                        </p:tgtEl>
                                      </p:cBhvr>
                                    </p:animEffect>
                                  </p:childTnLst>
                                </p:cTn>
                              </p:par>
                              <p:par>
                                <p:cTn id="152" presetID="10" presetClass="entr" presetSubtype="0" fill="hold" nodeType="withEffect">
                                  <p:stCondLst>
                                    <p:cond delay="0"/>
                                  </p:stCondLst>
                                  <p:childTnLst>
                                    <p:set>
                                      <p:cBhvr>
                                        <p:cTn id="153" dur="1" fill="hold">
                                          <p:stCondLst>
                                            <p:cond delay="0"/>
                                          </p:stCondLst>
                                        </p:cTn>
                                        <p:tgtEl>
                                          <p:spTgt spid="38"/>
                                        </p:tgtEl>
                                        <p:attrNameLst>
                                          <p:attrName>style.visibility</p:attrName>
                                        </p:attrNameLst>
                                      </p:cBhvr>
                                      <p:to>
                                        <p:strVal val="visible"/>
                                      </p:to>
                                    </p:set>
                                    <p:animEffect transition="in" filter="fade">
                                      <p:cBhvr>
                                        <p:cTn id="154" dur="500"/>
                                        <p:tgtEl>
                                          <p:spTgt spid="38"/>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78"/>
                                        </p:tgtEl>
                                        <p:attrNameLst>
                                          <p:attrName>style.visibility</p:attrName>
                                        </p:attrNameLst>
                                      </p:cBhvr>
                                      <p:to>
                                        <p:strVal val="visible"/>
                                      </p:to>
                                    </p:set>
                                    <p:animEffect transition="in" filter="fade">
                                      <p:cBhvr>
                                        <p:cTn id="157" dur="500"/>
                                        <p:tgtEl>
                                          <p:spTgt spid="78"/>
                                        </p:tgtEl>
                                      </p:cBhvr>
                                    </p:animEffect>
                                  </p:childTnLst>
                                </p:cTn>
                              </p:par>
                              <p:par>
                                <p:cTn id="158" presetID="10" presetClass="entr" presetSubtype="0" fill="hold" nodeType="withEffect">
                                  <p:stCondLst>
                                    <p:cond delay="0"/>
                                  </p:stCondLst>
                                  <p:childTnLst>
                                    <p:set>
                                      <p:cBhvr>
                                        <p:cTn id="159" dur="1" fill="hold">
                                          <p:stCondLst>
                                            <p:cond delay="0"/>
                                          </p:stCondLst>
                                        </p:cTn>
                                        <p:tgtEl>
                                          <p:spTgt spid="83"/>
                                        </p:tgtEl>
                                        <p:attrNameLst>
                                          <p:attrName>style.visibility</p:attrName>
                                        </p:attrNameLst>
                                      </p:cBhvr>
                                      <p:to>
                                        <p:strVal val="visible"/>
                                      </p:to>
                                    </p:set>
                                    <p:animEffect transition="in" filter="fade">
                                      <p:cBhvr>
                                        <p:cTn id="160" dur="500"/>
                                        <p:tgtEl>
                                          <p:spTgt spid="83"/>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27"/>
                                        </p:tgtEl>
                                        <p:attrNameLst>
                                          <p:attrName>style.visibility</p:attrName>
                                        </p:attrNameLst>
                                      </p:cBhvr>
                                      <p:to>
                                        <p:strVal val="visible"/>
                                      </p:to>
                                    </p:set>
                                    <p:animEffect transition="in" filter="fade">
                                      <p:cBhvr>
                                        <p:cTn id="163" dur="500"/>
                                        <p:tgtEl>
                                          <p:spTgt spid="27"/>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29"/>
                                        </p:tgtEl>
                                        <p:attrNameLst>
                                          <p:attrName>style.visibility</p:attrName>
                                        </p:attrNameLst>
                                      </p:cBhvr>
                                      <p:to>
                                        <p:strVal val="visible"/>
                                      </p:to>
                                    </p:set>
                                    <p:animEffect transition="in" filter="fade">
                                      <p:cBhvr>
                                        <p:cTn id="168" dur="500"/>
                                        <p:tgtEl>
                                          <p:spTgt spid="29"/>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39"/>
                                        </p:tgtEl>
                                        <p:attrNameLst>
                                          <p:attrName>style.visibility</p:attrName>
                                        </p:attrNameLst>
                                      </p:cBhvr>
                                      <p:to>
                                        <p:strVal val="visible"/>
                                      </p:to>
                                    </p:set>
                                    <p:animEffect transition="in" filter="fade">
                                      <p:cBhvr>
                                        <p:cTn id="171" dur="500"/>
                                        <p:tgtEl>
                                          <p:spTgt spid="39"/>
                                        </p:tgtEl>
                                      </p:cBhvr>
                                    </p:animEffect>
                                  </p:childTnLst>
                                </p:cTn>
                              </p:par>
                              <p:par>
                                <p:cTn id="172" presetID="10" presetClass="entr" presetSubtype="0" fill="hold" nodeType="withEffect">
                                  <p:stCondLst>
                                    <p:cond delay="0"/>
                                  </p:stCondLst>
                                  <p:childTnLst>
                                    <p:set>
                                      <p:cBhvr>
                                        <p:cTn id="173" dur="1" fill="hold">
                                          <p:stCondLst>
                                            <p:cond delay="0"/>
                                          </p:stCondLst>
                                        </p:cTn>
                                        <p:tgtEl>
                                          <p:spTgt spid="40"/>
                                        </p:tgtEl>
                                        <p:attrNameLst>
                                          <p:attrName>style.visibility</p:attrName>
                                        </p:attrNameLst>
                                      </p:cBhvr>
                                      <p:to>
                                        <p:strVal val="visible"/>
                                      </p:to>
                                    </p:set>
                                    <p:animEffect transition="in" filter="fade">
                                      <p:cBhvr>
                                        <p:cTn id="174" dur="500"/>
                                        <p:tgtEl>
                                          <p:spTgt spid="40"/>
                                        </p:tgtEl>
                                      </p:cBhvr>
                                    </p:animEffect>
                                  </p:childTnLst>
                                </p:cTn>
                              </p:par>
                              <p:par>
                                <p:cTn id="175" presetID="10" presetClass="entr" presetSubtype="0" fill="hold" nodeType="withEffect">
                                  <p:stCondLst>
                                    <p:cond delay="0"/>
                                  </p:stCondLst>
                                  <p:childTnLst>
                                    <p:set>
                                      <p:cBhvr>
                                        <p:cTn id="176" dur="1" fill="hold">
                                          <p:stCondLst>
                                            <p:cond delay="0"/>
                                          </p:stCondLst>
                                        </p:cTn>
                                        <p:tgtEl>
                                          <p:spTgt spid="85"/>
                                        </p:tgtEl>
                                        <p:attrNameLst>
                                          <p:attrName>style.visibility</p:attrName>
                                        </p:attrNameLst>
                                      </p:cBhvr>
                                      <p:to>
                                        <p:strVal val="visible"/>
                                      </p:to>
                                    </p:set>
                                    <p:animEffect transition="in" filter="fade">
                                      <p:cBhvr>
                                        <p:cTn id="177" dur="500"/>
                                        <p:tgtEl>
                                          <p:spTgt spid="85"/>
                                        </p:tgtEl>
                                      </p:cBhvr>
                                    </p:animEffect>
                                  </p:childTnLst>
                                </p:cTn>
                              </p:par>
                            </p:childTnLst>
                          </p:cTn>
                        </p:par>
                      </p:childTnLst>
                    </p:cTn>
                  </p:par>
                  <p:par>
                    <p:cTn id="178" fill="hold">
                      <p:stCondLst>
                        <p:cond delay="indefinite"/>
                      </p:stCondLst>
                      <p:childTnLst>
                        <p:par>
                          <p:cTn id="179" fill="hold">
                            <p:stCondLst>
                              <p:cond delay="0"/>
                            </p:stCondLst>
                            <p:childTnLst>
                              <p:par>
                                <p:cTn id="180" presetID="10" presetClass="entr" presetSubtype="0" fill="hold" grpId="0" nodeType="clickEffect">
                                  <p:stCondLst>
                                    <p:cond delay="0"/>
                                  </p:stCondLst>
                                  <p:childTnLst>
                                    <p:set>
                                      <p:cBhvr>
                                        <p:cTn id="181" dur="1" fill="hold">
                                          <p:stCondLst>
                                            <p:cond delay="0"/>
                                          </p:stCondLst>
                                        </p:cTn>
                                        <p:tgtEl>
                                          <p:spTgt spid="62"/>
                                        </p:tgtEl>
                                        <p:attrNameLst>
                                          <p:attrName>style.visibility</p:attrName>
                                        </p:attrNameLst>
                                      </p:cBhvr>
                                      <p:to>
                                        <p:strVal val="visible"/>
                                      </p:to>
                                    </p:set>
                                    <p:animEffect transition="in" filter="fade">
                                      <p:cBhvr>
                                        <p:cTn id="182" dur="500"/>
                                        <p:tgtEl>
                                          <p:spTgt spid="62"/>
                                        </p:tgtEl>
                                      </p:cBhvr>
                                    </p:animEffect>
                                  </p:childTnLst>
                                </p:cTn>
                              </p:par>
                            </p:childTnLst>
                          </p:cTn>
                        </p:par>
                      </p:childTnLst>
                    </p:cTn>
                  </p:par>
                  <p:par>
                    <p:cTn id="183" fill="hold">
                      <p:stCondLst>
                        <p:cond delay="indefinite"/>
                      </p:stCondLst>
                      <p:childTnLst>
                        <p:par>
                          <p:cTn id="184" fill="hold">
                            <p:stCondLst>
                              <p:cond delay="0"/>
                            </p:stCondLst>
                            <p:childTnLst>
                              <p:par>
                                <p:cTn id="185" presetID="10" presetClass="entr" presetSubtype="0" fill="hold" nodeType="clickEffect">
                                  <p:stCondLst>
                                    <p:cond delay="0"/>
                                  </p:stCondLst>
                                  <p:childTnLst>
                                    <p:set>
                                      <p:cBhvr>
                                        <p:cTn id="186" dur="1" fill="hold">
                                          <p:stCondLst>
                                            <p:cond delay="0"/>
                                          </p:stCondLst>
                                        </p:cTn>
                                        <p:tgtEl>
                                          <p:spTgt spid="107"/>
                                        </p:tgtEl>
                                        <p:attrNameLst>
                                          <p:attrName>style.visibility</p:attrName>
                                        </p:attrNameLst>
                                      </p:cBhvr>
                                      <p:to>
                                        <p:strVal val="visible"/>
                                      </p:to>
                                    </p:set>
                                    <p:animEffect transition="in" filter="fade">
                                      <p:cBhvr>
                                        <p:cTn id="187" dur="500"/>
                                        <p:tgtEl>
                                          <p:spTgt spid="107"/>
                                        </p:tgtEl>
                                      </p:cBhvr>
                                    </p:animEffect>
                                  </p:childTnLst>
                                </p:cTn>
                              </p:par>
                            </p:childTnLst>
                          </p:cTn>
                        </p:par>
                      </p:childTnLst>
                    </p:cTn>
                  </p:par>
                  <p:par>
                    <p:cTn id="188" fill="hold">
                      <p:stCondLst>
                        <p:cond delay="indefinite"/>
                      </p:stCondLst>
                      <p:childTnLst>
                        <p:par>
                          <p:cTn id="189" fill="hold">
                            <p:stCondLst>
                              <p:cond delay="0"/>
                            </p:stCondLst>
                            <p:childTnLst>
                              <p:par>
                                <p:cTn id="190" presetID="10" presetClass="entr" presetSubtype="0" fill="hold" grpId="0" nodeType="clickEffect">
                                  <p:stCondLst>
                                    <p:cond delay="0"/>
                                  </p:stCondLst>
                                  <p:childTnLst>
                                    <p:set>
                                      <p:cBhvr>
                                        <p:cTn id="191" dur="1" fill="hold">
                                          <p:stCondLst>
                                            <p:cond delay="0"/>
                                          </p:stCondLst>
                                        </p:cTn>
                                        <p:tgtEl>
                                          <p:spTgt spid="109"/>
                                        </p:tgtEl>
                                        <p:attrNameLst>
                                          <p:attrName>style.visibility</p:attrName>
                                        </p:attrNameLst>
                                      </p:cBhvr>
                                      <p:to>
                                        <p:strVal val="visible"/>
                                      </p:to>
                                    </p:set>
                                    <p:animEffect transition="in" filter="fade">
                                      <p:cBhvr>
                                        <p:cTn id="192" dur="500"/>
                                        <p:tgtEl>
                                          <p:spTgt spid="109"/>
                                        </p:tgtEl>
                                      </p:cBhvr>
                                    </p:animEffect>
                                  </p:childTnLst>
                                </p:cTn>
                              </p:par>
                            </p:childTnLst>
                          </p:cTn>
                        </p:par>
                      </p:childTnLst>
                    </p:cTn>
                  </p:par>
                  <p:par>
                    <p:cTn id="193" fill="hold">
                      <p:stCondLst>
                        <p:cond delay="indefinite"/>
                      </p:stCondLst>
                      <p:childTnLst>
                        <p:par>
                          <p:cTn id="194" fill="hold">
                            <p:stCondLst>
                              <p:cond delay="0"/>
                            </p:stCondLst>
                            <p:childTnLst>
                              <p:par>
                                <p:cTn id="195" presetID="10" presetClass="entr" presetSubtype="0" fill="hold" grpId="0" nodeType="clickEffect">
                                  <p:stCondLst>
                                    <p:cond delay="0"/>
                                  </p:stCondLst>
                                  <p:childTnLst>
                                    <p:set>
                                      <p:cBhvr>
                                        <p:cTn id="196" dur="1" fill="hold">
                                          <p:stCondLst>
                                            <p:cond delay="0"/>
                                          </p:stCondLst>
                                        </p:cTn>
                                        <p:tgtEl>
                                          <p:spTgt spid="110"/>
                                        </p:tgtEl>
                                        <p:attrNameLst>
                                          <p:attrName>style.visibility</p:attrName>
                                        </p:attrNameLst>
                                      </p:cBhvr>
                                      <p:to>
                                        <p:strVal val="visible"/>
                                      </p:to>
                                    </p:set>
                                    <p:animEffect transition="in" filter="fade">
                                      <p:cBhvr>
                                        <p:cTn id="197" dur="500"/>
                                        <p:tgtEl>
                                          <p:spTgt spid="110"/>
                                        </p:tgtEl>
                                      </p:cBhvr>
                                    </p:animEffect>
                                  </p:childTnLst>
                                </p:cTn>
                              </p:par>
                            </p:childTnLst>
                          </p:cTn>
                        </p:par>
                      </p:childTnLst>
                    </p:cTn>
                  </p:par>
                  <p:par>
                    <p:cTn id="198" fill="hold">
                      <p:stCondLst>
                        <p:cond delay="indefinite"/>
                      </p:stCondLst>
                      <p:childTnLst>
                        <p:par>
                          <p:cTn id="199" fill="hold">
                            <p:stCondLst>
                              <p:cond delay="0"/>
                            </p:stCondLst>
                            <p:childTnLst>
                              <p:par>
                                <p:cTn id="200" presetID="10" presetClass="entr" presetSubtype="0" fill="hold" grpId="0" nodeType="clickEffect">
                                  <p:stCondLst>
                                    <p:cond delay="0"/>
                                  </p:stCondLst>
                                  <p:childTnLst>
                                    <p:set>
                                      <p:cBhvr>
                                        <p:cTn id="201" dur="1" fill="hold">
                                          <p:stCondLst>
                                            <p:cond delay="0"/>
                                          </p:stCondLst>
                                        </p:cTn>
                                        <p:tgtEl>
                                          <p:spTgt spid="111"/>
                                        </p:tgtEl>
                                        <p:attrNameLst>
                                          <p:attrName>style.visibility</p:attrName>
                                        </p:attrNameLst>
                                      </p:cBhvr>
                                      <p:to>
                                        <p:strVal val="visible"/>
                                      </p:to>
                                    </p:set>
                                    <p:animEffect transition="in" filter="fade">
                                      <p:cBhvr>
                                        <p:cTn id="202"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25" grpId="0" animBg="1"/>
      <p:bldP spid="27" grpId="0" animBg="1"/>
      <p:bldP spid="29" grpId="0" animBg="1"/>
      <p:bldP spid="32" grpId="0" animBg="1"/>
      <p:bldP spid="34" grpId="0" animBg="1"/>
      <p:bldP spid="39" grpId="0" animBg="1"/>
      <p:bldP spid="54" grpId="0"/>
      <p:bldP spid="56" grpId="0"/>
      <p:bldP spid="58" grpId="0"/>
      <p:bldP spid="60" grpId="0"/>
      <p:bldP spid="62" grpId="0"/>
      <p:bldP spid="63" grpId="0" animBg="1"/>
      <p:bldP spid="65" grpId="0" animBg="1"/>
      <p:bldP spid="67" grpId="0" animBg="1"/>
      <p:bldP spid="69" grpId="0" animBg="1"/>
      <p:bldP spid="71" grpId="0" animBg="1"/>
      <p:bldP spid="73" grpId="0" animBg="1"/>
      <p:bldP spid="75" grpId="0" animBg="1"/>
      <p:bldP spid="76" grpId="0" animBg="1"/>
      <p:bldP spid="78" grpId="0" animBg="1"/>
      <p:bldP spid="109" grpId="0"/>
      <p:bldP spid="110" grpId="0"/>
      <p:bldP spid="1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D9867-F9B6-89BA-192C-15DAD517CCED}"/>
            </a:ext>
          </a:extLst>
        </p:cNvPr>
        <p:cNvGrpSpPr/>
        <p:nvPr/>
      </p:nvGrpSpPr>
      <p:grpSpPr>
        <a:xfrm>
          <a:off x="0" y="0"/>
          <a:ext cx="0" cy="0"/>
          <a:chOff x="0" y="0"/>
          <a:chExt cx="0" cy="0"/>
        </a:xfrm>
      </p:grpSpPr>
      <p:cxnSp>
        <p:nvCxnSpPr>
          <p:cNvPr id="135" name="Straight Arrow Connector 134">
            <a:extLst>
              <a:ext uri="{FF2B5EF4-FFF2-40B4-BE49-F238E27FC236}">
                <a16:creationId xmlns:a16="http://schemas.microsoft.com/office/drawing/2014/main" id="{C070D332-C51B-7741-3F92-C2FBF1CAC723}"/>
              </a:ext>
            </a:extLst>
          </p:cNvPr>
          <p:cNvCxnSpPr>
            <a:cxnSpLocks/>
          </p:cNvCxnSpPr>
          <p:nvPr/>
        </p:nvCxnSpPr>
        <p:spPr>
          <a:xfrm>
            <a:off x="8430924" y="4423254"/>
            <a:ext cx="977430" cy="0"/>
          </a:xfrm>
          <a:prstGeom prst="straightConnector1">
            <a:avLst/>
          </a:prstGeom>
          <a:ln w="38100" cap="flat" cmpd="sng" algn="ctr">
            <a:solidFill>
              <a:schemeClr val="bg2">
                <a:lumMod val="9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25" name="Straight Arrow Connector 124">
            <a:extLst>
              <a:ext uri="{FF2B5EF4-FFF2-40B4-BE49-F238E27FC236}">
                <a16:creationId xmlns:a16="http://schemas.microsoft.com/office/drawing/2014/main" id="{238E2F20-1D92-4959-771D-CFAF295F8D63}"/>
              </a:ext>
            </a:extLst>
          </p:cNvPr>
          <p:cNvCxnSpPr>
            <a:cxnSpLocks/>
          </p:cNvCxnSpPr>
          <p:nvPr/>
        </p:nvCxnSpPr>
        <p:spPr>
          <a:xfrm>
            <a:off x="4226560" y="4423254"/>
            <a:ext cx="4204364" cy="0"/>
          </a:xfrm>
          <a:prstGeom prst="straightConnector1">
            <a:avLst/>
          </a:prstGeom>
          <a:ln w="38100" cap="flat" cmpd="sng" algn="ctr">
            <a:solidFill>
              <a:schemeClr val="bg2">
                <a:lumMod val="9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23" name="Straight Arrow Connector 122">
            <a:extLst>
              <a:ext uri="{FF2B5EF4-FFF2-40B4-BE49-F238E27FC236}">
                <a16:creationId xmlns:a16="http://schemas.microsoft.com/office/drawing/2014/main" id="{815BB192-2A84-457E-4FEE-1E2C51BC3B54}"/>
              </a:ext>
            </a:extLst>
          </p:cNvPr>
          <p:cNvCxnSpPr>
            <a:cxnSpLocks/>
          </p:cNvCxnSpPr>
          <p:nvPr/>
        </p:nvCxnSpPr>
        <p:spPr>
          <a:xfrm>
            <a:off x="782320" y="4402934"/>
            <a:ext cx="3444240" cy="0"/>
          </a:xfrm>
          <a:prstGeom prst="straightConnector1">
            <a:avLst/>
          </a:prstGeom>
          <a:ln w="38100" cap="flat" cmpd="sng" algn="ctr">
            <a:solidFill>
              <a:schemeClr val="bg2">
                <a:lumMod val="9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pic>
        <p:nvPicPr>
          <p:cNvPr id="50" name="Picture 49">
            <a:extLst>
              <a:ext uri="{FF2B5EF4-FFF2-40B4-BE49-F238E27FC236}">
                <a16:creationId xmlns:a16="http://schemas.microsoft.com/office/drawing/2014/main" id="{131143DC-E32D-1CE6-4FE1-6ED0A79AA31A}"/>
              </a:ext>
            </a:extLst>
          </p:cNvPr>
          <p:cNvPicPr>
            <a:picLocks noChangeAspect="1"/>
          </p:cNvPicPr>
          <p:nvPr/>
        </p:nvPicPr>
        <p:blipFill>
          <a:blip r:embed="rId2"/>
          <a:stretch>
            <a:fillRect/>
          </a:stretch>
        </p:blipFill>
        <p:spPr>
          <a:xfrm>
            <a:off x="949354" y="426086"/>
            <a:ext cx="10293292" cy="3926048"/>
          </a:xfrm>
          <a:prstGeom prst="rect">
            <a:avLst/>
          </a:prstGeom>
        </p:spPr>
      </p:pic>
      <p:sp>
        <p:nvSpPr>
          <p:cNvPr id="13" name="Rectangle 12">
            <a:extLst>
              <a:ext uri="{FF2B5EF4-FFF2-40B4-BE49-F238E27FC236}">
                <a16:creationId xmlns:a16="http://schemas.microsoft.com/office/drawing/2014/main" id="{7F1BAA2E-6320-860C-1D3C-DA87B398EE54}"/>
              </a:ext>
            </a:extLst>
          </p:cNvPr>
          <p:cNvSpPr/>
          <p:nvPr/>
        </p:nvSpPr>
        <p:spPr>
          <a:xfrm>
            <a:off x="4102216" y="2088858"/>
            <a:ext cx="2750191" cy="1593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Alliansen</a:t>
            </a:r>
          </a:p>
        </p:txBody>
      </p:sp>
      <p:sp>
        <p:nvSpPr>
          <p:cNvPr id="25" name="Rectangle 24">
            <a:extLst>
              <a:ext uri="{FF2B5EF4-FFF2-40B4-BE49-F238E27FC236}">
                <a16:creationId xmlns:a16="http://schemas.microsoft.com/office/drawing/2014/main" id="{7AEF96BA-896F-DCE7-57E9-0A167FA8C07B}"/>
              </a:ext>
            </a:extLst>
          </p:cNvPr>
          <p:cNvSpPr/>
          <p:nvPr/>
        </p:nvSpPr>
        <p:spPr>
          <a:xfrm>
            <a:off x="6862194" y="2088858"/>
            <a:ext cx="377505" cy="159390"/>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DÖ</a:t>
            </a:r>
          </a:p>
        </p:txBody>
      </p:sp>
      <p:sp>
        <p:nvSpPr>
          <p:cNvPr id="27" name="Rectangle 26">
            <a:extLst>
              <a:ext uri="{FF2B5EF4-FFF2-40B4-BE49-F238E27FC236}">
                <a16:creationId xmlns:a16="http://schemas.microsoft.com/office/drawing/2014/main" id="{2ABA2DAB-DF1A-E5B9-B945-F14B188682F3}"/>
              </a:ext>
            </a:extLst>
          </p:cNvPr>
          <p:cNvSpPr/>
          <p:nvPr/>
        </p:nvSpPr>
        <p:spPr>
          <a:xfrm>
            <a:off x="8282306" y="2088858"/>
            <a:ext cx="1190262" cy="159390"/>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dirty="0"/>
              <a:t>JÖK</a:t>
            </a:r>
          </a:p>
        </p:txBody>
      </p:sp>
      <p:sp>
        <p:nvSpPr>
          <p:cNvPr id="29" name="Rectangle 28">
            <a:extLst>
              <a:ext uri="{FF2B5EF4-FFF2-40B4-BE49-F238E27FC236}">
                <a16:creationId xmlns:a16="http://schemas.microsoft.com/office/drawing/2014/main" id="{DCCA6789-A972-3EB4-C21B-6C7699E0C12A}"/>
              </a:ext>
            </a:extLst>
          </p:cNvPr>
          <p:cNvSpPr/>
          <p:nvPr/>
        </p:nvSpPr>
        <p:spPr>
          <a:xfrm>
            <a:off x="9670685" y="2088858"/>
            <a:ext cx="1423361" cy="1593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Tidö</a:t>
            </a:r>
          </a:p>
        </p:txBody>
      </p:sp>
      <p:sp>
        <p:nvSpPr>
          <p:cNvPr id="32" name="Rectangle: Rounded Corners 31">
            <a:extLst>
              <a:ext uri="{FF2B5EF4-FFF2-40B4-BE49-F238E27FC236}">
                <a16:creationId xmlns:a16="http://schemas.microsoft.com/office/drawing/2014/main" id="{94A5C6BE-B590-40EF-9866-976B18B7BBE1}"/>
              </a:ext>
            </a:extLst>
          </p:cNvPr>
          <p:cNvSpPr/>
          <p:nvPr/>
        </p:nvSpPr>
        <p:spPr>
          <a:xfrm>
            <a:off x="5312778" y="3306564"/>
            <a:ext cx="1103152" cy="234892"/>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DÖ -31%</a:t>
            </a:r>
          </a:p>
        </p:txBody>
      </p:sp>
      <p:sp>
        <p:nvSpPr>
          <p:cNvPr id="34" name="Rectangle: Rounded Corners 33">
            <a:extLst>
              <a:ext uri="{FF2B5EF4-FFF2-40B4-BE49-F238E27FC236}">
                <a16:creationId xmlns:a16="http://schemas.microsoft.com/office/drawing/2014/main" id="{F6CD3C43-BA92-C555-8429-68E553F243DC}"/>
              </a:ext>
            </a:extLst>
          </p:cNvPr>
          <p:cNvSpPr/>
          <p:nvPr/>
        </p:nvSpPr>
        <p:spPr>
          <a:xfrm>
            <a:off x="6791130" y="3300709"/>
            <a:ext cx="1103152" cy="234892"/>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JÖK -</a:t>
            </a:r>
            <a:r>
              <a:rPr lang="sv-SE" sz="1000" b="1" dirty="0"/>
              <a:t>44</a:t>
            </a:r>
            <a:r>
              <a:rPr lang="sv-SE" sz="1000" b="1" noProof="0" dirty="0"/>
              <a:t>%</a:t>
            </a:r>
          </a:p>
        </p:txBody>
      </p:sp>
      <p:cxnSp>
        <p:nvCxnSpPr>
          <p:cNvPr id="36" name="Straight Arrow Connector 35">
            <a:extLst>
              <a:ext uri="{FF2B5EF4-FFF2-40B4-BE49-F238E27FC236}">
                <a16:creationId xmlns:a16="http://schemas.microsoft.com/office/drawing/2014/main" id="{30E9A56C-D9BB-A312-56F7-F6E16CC7A292}"/>
              </a:ext>
            </a:extLst>
          </p:cNvPr>
          <p:cNvCxnSpPr>
            <a:cxnSpLocks/>
          </p:cNvCxnSpPr>
          <p:nvPr/>
        </p:nvCxnSpPr>
        <p:spPr>
          <a:xfrm flipV="1">
            <a:off x="6096000" y="2951042"/>
            <a:ext cx="749474" cy="397258"/>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834235D6-4126-1F2E-2CD1-2CBCAC58B1B1}"/>
              </a:ext>
            </a:extLst>
          </p:cNvPr>
          <p:cNvCxnSpPr>
            <a:cxnSpLocks/>
          </p:cNvCxnSpPr>
          <p:nvPr/>
        </p:nvCxnSpPr>
        <p:spPr>
          <a:xfrm flipV="1">
            <a:off x="7714743" y="3103810"/>
            <a:ext cx="554739" cy="246287"/>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39" name="Rectangle: Rounded Corners 38">
            <a:extLst>
              <a:ext uri="{FF2B5EF4-FFF2-40B4-BE49-F238E27FC236}">
                <a16:creationId xmlns:a16="http://schemas.microsoft.com/office/drawing/2014/main" id="{66F10AB0-F8CD-8FFF-5A9D-8C60F6E8F22C}"/>
              </a:ext>
            </a:extLst>
          </p:cNvPr>
          <p:cNvSpPr/>
          <p:nvPr/>
        </p:nvSpPr>
        <p:spPr>
          <a:xfrm>
            <a:off x="9663972" y="2475251"/>
            <a:ext cx="1103152" cy="234892"/>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000" b="1" noProof="0" dirty="0"/>
              <a:t>Tidö -0,6%</a:t>
            </a:r>
          </a:p>
        </p:txBody>
      </p:sp>
      <p:cxnSp>
        <p:nvCxnSpPr>
          <p:cNvPr id="40" name="Straight Arrow Connector 39">
            <a:extLst>
              <a:ext uri="{FF2B5EF4-FFF2-40B4-BE49-F238E27FC236}">
                <a16:creationId xmlns:a16="http://schemas.microsoft.com/office/drawing/2014/main" id="{27A12BE0-59F2-A892-4223-7F8645BE745B}"/>
              </a:ext>
            </a:extLst>
          </p:cNvPr>
          <p:cNvCxnSpPr>
            <a:cxnSpLocks/>
            <a:stCxn id="39" idx="2"/>
          </p:cNvCxnSpPr>
          <p:nvPr/>
        </p:nvCxnSpPr>
        <p:spPr>
          <a:xfrm>
            <a:off x="10215548" y="2710143"/>
            <a:ext cx="0" cy="602107"/>
          </a:xfrm>
          <a:prstGeom prst="straightConnector1">
            <a:avLst/>
          </a:prstGeom>
          <a:ln w="381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sp>
        <p:nvSpPr>
          <p:cNvPr id="63" name="Oval 62">
            <a:extLst>
              <a:ext uri="{FF2B5EF4-FFF2-40B4-BE49-F238E27FC236}">
                <a16:creationId xmlns:a16="http://schemas.microsoft.com/office/drawing/2014/main" id="{B17D96EE-4686-FDB2-5D87-CD2E1C0DEB92}"/>
              </a:ext>
            </a:extLst>
          </p:cNvPr>
          <p:cNvSpPr/>
          <p:nvPr/>
        </p:nvSpPr>
        <p:spPr>
          <a:xfrm>
            <a:off x="2244520" y="3707934"/>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65" name="Oval 64">
            <a:extLst>
              <a:ext uri="{FF2B5EF4-FFF2-40B4-BE49-F238E27FC236}">
                <a16:creationId xmlns:a16="http://schemas.microsoft.com/office/drawing/2014/main" id="{D4327B8D-9BD5-C9EC-049D-A07A0E614DFA}"/>
              </a:ext>
            </a:extLst>
          </p:cNvPr>
          <p:cNvSpPr/>
          <p:nvPr/>
        </p:nvSpPr>
        <p:spPr>
          <a:xfrm>
            <a:off x="3666456" y="3716322"/>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67" name="Oval 66">
            <a:extLst>
              <a:ext uri="{FF2B5EF4-FFF2-40B4-BE49-F238E27FC236}">
                <a16:creationId xmlns:a16="http://schemas.microsoft.com/office/drawing/2014/main" id="{12744FFC-543A-8DF7-248B-4A288FA789B7}"/>
              </a:ext>
            </a:extLst>
          </p:cNvPr>
          <p:cNvSpPr/>
          <p:nvPr/>
        </p:nvSpPr>
        <p:spPr>
          <a:xfrm>
            <a:off x="5038561" y="3716322"/>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69" name="Oval 68">
            <a:extLst>
              <a:ext uri="{FF2B5EF4-FFF2-40B4-BE49-F238E27FC236}">
                <a16:creationId xmlns:a16="http://schemas.microsoft.com/office/drawing/2014/main" id="{F90D3598-146F-AFF5-50B1-8B0BF477C2D5}"/>
              </a:ext>
            </a:extLst>
          </p:cNvPr>
          <p:cNvSpPr/>
          <p:nvPr/>
        </p:nvSpPr>
        <p:spPr>
          <a:xfrm>
            <a:off x="6480493" y="3707934"/>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71" name="Oval 70">
            <a:extLst>
              <a:ext uri="{FF2B5EF4-FFF2-40B4-BE49-F238E27FC236}">
                <a16:creationId xmlns:a16="http://schemas.microsoft.com/office/drawing/2014/main" id="{08D3B985-F808-5B09-D9FF-F40C25863591}"/>
              </a:ext>
            </a:extLst>
          </p:cNvPr>
          <p:cNvSpPr/>
          <p:nvPr/>
        </p:nvSpPr>
        <p:spPr>
          <a:xfrm>
            <a:off x="7866415" y="3716322"/>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73" name="Oval 72">
            <a:extLst>
              <a:ext uri="{FF2B5EF4-FFF2-40B4-BE49-F238E27FC236}">
                <a16:creationId xmlns:a16="http://schemas.microsoft.com/office/drawing/2014/main" id="{7101D135-A06A-FB21-E35D-B0721F0D40E9}"/>
              </a:ext>
            </a:extLst>
          </p:cNvPr>
          <p:cNvSpPr/>
          <p:nvPr/>
        </p:nvSpPr>
        <p:spPr>
          <a:xfrm>
            <a:off x="9318490" y="3707934"/>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75" name="Oval 74">
            <a:extLst>
              <a:ext uri="{FF2B5EF4-FFF2-40B4-BE49-F238E27FC236}">
                <a16:creationId xmlns:a16="http://schemas.microsoft.com/office/drawing/2014/main" id="{CEAF5696-164E-B3AD-1B8C-07A63F981BDD}"/>
              </a:ext>
            </a:extLst>
          </p:cNvPr>
          <p:cNvSpPr/>
          <p:nvPr/>
        </p:nvSpPr>
        <p:spPr>
          <a:xfrm>
            <a:off x="10716332" y="3716322"/>
            <a:ext cx="564509" cy="29361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sv-SE" sz="1100" dirty="0"/>
              <a:t>Val</a:t>
            </a:r>
          </a:p>
        </p:txBody>
      </p:sp>
      <p:sp>
        <p:nvSpPr>
          <p:cNvPr id="76" name="Free-form: Shape 75">
            <a:extLst>
              <a:ext uri="{FF2B5EF4-FFF2-40B4-BE49-F238E27FC236}">
                <a16:creationId xmlns:a16="http://schemas.microsoft.com/office/drawing/2014/main" id="{701B6406-F91B-E8B2-F1B6-C319B1A921C4}"/>
              </a:ext>
            </a:extLst>
          </p:cNvPr>
          <p:cNvSpPr/>
          <p:nvPr/>
        </p:nvSpPr>
        <p:spPr>
          <a:xfrm>
            <a:off x="6665382" y="2798274"/>
            <a:ext cx="758604" cy="305536"/>
          </a:xfrm>
          <a:custGeom>
            <a:avLst/>
            <a:gdLst>
              <a:gd name="csX0" fmla="*/ 0 w 758604"/>
              <a:gd name="csY0" fmla="*/ 0 h 305536"/>
              <a:gd name="csX1" fmla="*/ 152872 w 758604"/>
              <a:gd name="csY1" fmla="*/ 35461 h 305536"/>
              <a:gd name="csX2" fmla="*/ 234297 w 758604"/>
              <a:gd name="csY2" fmla="*/ 302388 h 305536"/>
              <a:gd name="csX3" fmla="*/ 474485 w 758604"/>
              <a:gd name="csY3" fmla="*/ 286554 h 305536"/>
              <a:gd name="csX4" fmla="*/ 561620 w 758604"/>
              <a:gd name="csY4" fmla="*/ 192673 h 305536"/>
              <a:gd name="csX5" fmla="*/ 758604 w 758604"/>
              <a:gd name="csY5" fmla="*/ 187459 h 305536"/>
            </a:gdLst>
            <a:ahLst/>
            <a:cxnLst>
              <a:cxn ang="0">
                <a:pos x="csX0" y="csY0"/>
              </a:cxn>
              <a:cxn ang="0">
                <a:pos x="csX1" y="csY1"/>
              </a:cxn>
              <a:cxn ang="0">
                <a:pos x="csX2" y="csY2"/>
              </a:cxn>
              <a:cxn ang="0">
                <a:pos x="csX3" y="csY3"/>
              </a:cxn>
              <a:cxn ang="0">
                <a:pos x="csX4" y="csY4"/>
              </a:cxn>
              <a:cxn ang="0">
                <a:pos x="csX5" y="csY5"/>
              </a:cxn>
            </a:cxnLst>
            <a:rect l="l" t="t" r="r" b="b"/>
            <a:pathLst>
              <a:path w="758604" h="305536">
                <a:moveTo>
                  <a:pt x="0" y="0"/>
                </a:moveTo>
                <a:cubicBezTo>
                  <a:pt x="168009" y="17981"/>
                  <a:pt x="136825" y="1982"/>
                  <a:pt x="152872" y="35461"/>
                </a:cubicBezTo>
                <a:cubicBezTo>
                  <a:pt x="194781" y="122896"/>
                  <a:pt x="195935" y="302132"/>
                  <a:pt x="234297" y="302388"/>
                </a:cubicBezTo>
                <a:cubicBezTo>
                  <a:pt x="272659" y="302644"/>
                  <a:pt x="426493" y="315741"/>
                  <a:pt x="474485" y="286554"/>
                </a:cubicBezTo>
                <a:cubicBezTo>
                  <a:pt x="507515" y="280548"/>
                  <a:pt x="525374" y="203547"/>
                  <a:pt x="561620" y="192673"/>
                </a:cubicBezTo>
                <a:cubicBezTo>
                  <a:pt x="565408" y="191537"/>
                  <a:pt x="755808" y="190255"/>
                  <a:pt x="758604" y="187459"/>
                </a:cubicBezTo>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8" name="Free-form: Shape 77">
            <a:extLst>
              <a:ext uri="{FF2B5EF4-FFF2-40B4-BE49-F238E27FC236}">
                <a16:creationId xmlns:a16="http://schemas.microsoft.com/office/drawing/2014/main" id="{00931CE3-5E90-01E8-4B9C-7F69008F53E4}"/>
              </a:ext>
            </a:extLst>
          </p:cNvPr>
          <p:cNvSpPr/>
          <p:nvPr/>
        </p:nvSpPr>
        <p:spPr>
          <a:xfrm>
            <a:off x="7749363" y="2846070"/>
            <a:ext cx="1921322" cy="631244"/>
          </a:xfrm>
          <a:custGeom>
            <a:avLst/>
            <a:gdLst>
              <a:gd name="csX0" fmla="*/ 0 w 1016231"/>
              <a:gd name="csY0" fmla="*/ 52415 h 412460"/>
              <a:gd name="csX1" fmla="*/ 219753 w 1016231"/>
              <a:gd name="csY1" fmla="*/ 48768 h 412460"/>
              <a:gd name="csX2" fmla="*/ 349836 w 1016231"/>
              <a:gd name="csY2" fmla="*/ 248631 h 412460"/>
              <a:gd name="csX3" fmla="*/ 887867 w 1016231"/>
              <a:gd name="csY3" fmla="*/ 412460 h 412460"/>
              <a:gd name="csX4" fmla="*/ 967936 w 1016231"/>
              <a:gd name="csY4" fmla="*/ 8248 h 412460"/>
              <a:gd name="csX5" fmla="*/ 1016231 w 1016231"/>
              <a:gd name="csY5" fmla="*/ 0 h 412460"/>
            </a:gdLst>
            <a:ahLst/>
            <a:cxnLst>
              <a:cxn ang="0">
                <a:pos x="csX0" y="csY0"/>
              </a:cxn>
              <a:cxn ang="0">
                <a:pos x="csX1" y="csY1"/>
              </a:cxn>
              <a:cxn ang="0">
                <a:pos x="csX2" y="csY2"/>
              </a:cxn>
              <a:cxn ang="0">
                <a:pos x="csX3" y="csY3"/>
              </a:cxn>
              <a:cxn ang="0">
                <a:pos x="csX4" y="csY4"/>
              </a:cxn>
              <a:cxn ang="0">
                <a:pos x="csX5" y="csY5"/>
              </a:cxn>
            </a:cxnLst>
            <a:rect l="l" t="t" r="r" b="b"/>
            <a:pathLst>
              <a:path w="1016231" h="412460">
                <a:moveTo>
                  <a:pt x="0" y="52415"/>
                </a:moveTo>
                <a:cubicBezTo>
                  <a:pt x="57785" y="54802"/>
                  <a:pt x="144625" y="27360"/>
                  <a:pt x="219753" y="48768"/>
                </a:cubicBezTo>
                <a:cubicBezTo>
                  <a:pt x="246224" y="127756"/>
                  <a:pt x="265801" y="164919"/>
                  <a:pt x="349836" y="248631"/>
                </a:cubicBezTo>
                <a:cubicBezTo>
                  <a:pt x="478206" y="290022"/>
                  <a:pt x="830938" y="410458"/>
                  <a:pt x="887867" y="412460"/>
                </a:cubicBezTo>
                <a:cubicBezTo>
                  <a:pt x="961610" y="399256"/>
                  <a:pt x="931690" y="19122"/>
                  <a:pt x="967936" y="8248"/>
                </a:cubicBezTo>
                <a:cubicBezTo>
                  <a:pt x="971724" y="7112"/>
                  <a:pt x="1013435" y="2796"/>
                  <a:pt x="1016231" y="0"/>
                </a:cubicBezTo>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cxnSp>
        <p:nvCxnSpPr>
          <p:cNvPr id="83" name="Straight Arrow Connector 82">
            <a:extLst>
              <a:ext uri="{FF2B5EF4-FFF2-40B4-BE49-F238E27FC236}">
                <a16:creationId xmlns:a16="http://schemas.microsoft.com/office/drawing/2014/main" id="{C8FFBDD5-A380-F2C6-87D8-D962F97A327A}"/>
              </a:ext>
            </a:extLst>
          </p:cNvPr>
          <p:cNvCxnSpPr>
            <a:cxnSpLocks/>
          </p:cNvCxnSpPr>
          <p:nvPr/>
        </p:nvCxnSpPr>
        <p:spPr>
          <a:xfrm>
            <a:off x="8218570" y="3249770"/>
            <a:ext cx="1199750" cy="291679"/>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a:extLst>
              <a:ext uri="{FF2B5EF4-FFF2-40B4-BE49-F238E27FC236}">
                <a16:creationId xmlns:a16="http://schemas.microsoft.com/office/drawing/2014/main" id="{DE6478D8-C2D2-365D-5CFF-78E6562D5415}"/>
              </a:ext>
            </a:extLst>
          </p:cNvPr>
          <p:cNvCxnSpPr>
            <a:cxnSpLocks/>
          </p:cNvCxnSpPr>
          <p:nvPr/>
        </p:nvCxnSpPr>
        <p:spPr>
          <a:xfrm>
            <a:off x="9719505" y="3362426"/>
            <a:ext cx="1156509" cy="110356"/>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FB991400-D05D-56B5-7622-72F02FB9B2D2}"/>
              </a:ext>
            </a:extLst>
          </p:cNvPr>
          <p:cNvCxnSpPr>
            <a:cxnSpLocks/>
          </p:cNvCxnSpPr>
          <p:nvPr/>
        </p:nvCxnSpPr>
        <p:spPr>
          <a:xfrm flipV="1">
            <a:off x="467360" y="3184340"/>
            <a:ext cx="11419840" cy="10464"/>
          </a:xfrm>
          <a:prstGeom prst="line">
            <a:avLst/>
          </a:prstGeom>
          <a:ln>
            <a:solidFill>
              <a:srgbClr val="000000">
                <a:alpha val="20000"/>
              </a:srgbClr>
            </a:solidFill>
            <a:prstDash val="lgDash"/>
          </a:ln>
        </p:spPr>
        <p:style>
          <a:lnRef idx="2">
            <a:schemeClr val="accent1"/>
          </a:lnRef>
          <a:fillRef idx="0">
            <a:schemeClr val="accent1"/>
          </a:fillRef>
          <a:effectRef idx="1">
            <a:schemeClr val="accent1"/>
          </a:effectRef>
          <a:fontRef idx="minor">
            <a:schemeClr val="tx1"/>
          </a:fontRef>
        </p:style>
      </p:cxnSp>
      <p:pic>
        <p:nvPicPr>
          <p:cNvPr id="115" name="Picture 114">
            <a:extLst>
              <a:ext uri="{FF2B5EF4-FFF2-40B4-BE49-F238E27FC236}">
                <a16:creationId xmlns:a16="http://schemas.microsoft.com/office/drawing/2014/main" id="{25AA26A9-BC5B-608C-9DF1-E24B162A7E0C}"/>
              </a:ext>
            </a:extLst>
          </p:cNvPr>
          <p:cNvPicPr>
            <a:picLocks noChangeAspect="1"/>
          </p:cNvPicPr>
          <p:nvPr/>
        </p:nvPicPr>
        <p:blipFill>
          <a:blip r:embed="rId3"/>
          <a:stretch>
            <a:fillRect/>
          </a:stretch>
        </p:blipFill>
        <p:spPr>
          <a:xfrm>
            <a:off x="2412029" y="4070176"/>
            <a:ext cx="419255" cy="586957"/>
          </a:xfrm>
          <a:prstGeom prst="rect">
            <a:avLst/>
          </a:prstGeom>
        </p:spPr>
      </p:pic>
      <p:pic>
        <p:nvPicPr>
          <p:cNvPr id="117" name="Picture 116">
            <a:extLst>
              <a:ext uri="{FF2B5EF4-FFF2-40B4-BE49-F238E27FC236}">
                <a16:creationId xmlns:a16="http://schemas.microsoft.com/office/drawing/2014/main" id="{35CAB727-44B0-7264-E7AC-024D6E35C937}"/>
              </a:ext>
            </a:extLst>
          </p:cNvPr>
          <p:cNvPicPr>
            <a:picLocks noChangeAspect="1"/>
          </p:cNvPicPr>
          <p:nvPr/>
        </p:nvPicPr>
        <p:blipFill>
          <a:blip r:embed="rId4"/>
          <a:stretch>
            <a:fillRect/>
          </a:stretch>
        </p:blipFill>
        <p:spPr>
          <a:xfrm>
            <a:off x="5298903" y="4031293"/>
            <a:ext cx="388936" cy="554139"/>
          </a:xfrm>
          <a:prstGeom prst="rect">
            <a:avLst/>
          </a:prstGeom>
        </p:spPr>
      </p:pic>
      <p:pic>
        <p:nvPicPr>
          <p:cNvPr id="121" name="Picture 120">
            <a:extLst>
              <a:ext uri="{FF2B5EF4-FFF2-40B4-BE49-F238E27FC236}">
                <a16:creationId xmlns:a16="http://schemas.microsoft.com/office/drawing/2014/main" id="{36403447-277D-B1C3-6DA7-F60941386615}"/>
              </a:ext>
            </a:extLst>
          </p:cNvPr>
          <p:cNvPicPr>
            <a:picLocks noChangeAspect="1"/>
          </p:cNvPicPr>
          <p:nvPr/>
        </p:nvPicPr>
        <p:blipFill>
          <a:blip r:embed="rId5"/>
          <a:stretch>
            <a:fillRect/>
          </a:stretch>
        </p:blipFill>
        <p:spPr>
          <a:xfrm>
            <a:off x="987610" y="6625868"/>
            <a:ext cx="10379339" cy="205758"/>
          </a:xfrm>
          <a:prstGeom prst="rect">
            <a:avLst/>
          </a:prstGeom>
        </p:spPr>
      </p:pic>
      <p:cxnSp>
        <p:nvCxnSpPr>
          <p:cNvPr id="127" name="Straight Arrow Connector 126">
            <a:extLst>
              <a:ext uri="{FF2B5EF4-FFF2-40B4-BE49-F238E27FC236}">
                <a16:creationId xmlns:a16="http://schemas.microsoft.com/office/drawing/2014/main" id="{CD881956-1B78-C37F-2738-CA5DFFB7123D}"/>
              </a:ext>
            </a:extLst>
          </p:cNvPr>
          <p:cNvCxnSpPr>
            <a:cxnSpLocks/>
          </p:cNvCxnSpPr>
          <p:nvPr/>
        </p:nvCxnSpPr>
        <p:spPr>
          <a:xfrm>
            <a:off x="9376150" y="4423254"/>
            <a:ext cx="1189784" cy="0"/>
          </a:xfrm>
          <a:prstGeom prst="straightConnector1">
            <a:avLst/>
          </a:prstGeom>
          <a:ln w="38100" cap="flat" cmpd="sng" algn="ctr">
            <a:solidFill>
              <a:schemeClr val="bg2">
                <a:lumMod val="9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30" name="Straight Arrow Connector 129">
            <a:extLst>
              <a:ext uri="{FF2B5EF4-FFF2-40B4-BE49-F238E27FC236}">
                <a16:creationId xmlns:a16="http://schemas.microsoft.com/office/drawing/2014/main" id="{9FED931A-50CA-0580-3490-48C4AA4C909A}"/>
              </a:ext>
            </a:extLst>
          </p:cNvPr>
          <p:cNvCxnSpPr>
            <a:cxnSpLocks/>
          </p:cNvCxnSpPr>
          <p:nvPr/>
        </p:nvCxnSpPr>
        <p:spPr>
          <a:xfrm>
            <a:off x="10565934" y="4423254"/>
            <a:ext cx="1473666" cy="0"/>
          </a:xfrm>
          <a:prstGeom prst="straightConnector1">
            <a:avLst/>
          </a:prstGeom>
          <a:ln w="38100" cap="flat" cmpd="sng" algn="ctr">
            <a:solidFill>
              <a:schemeClr val="bg2">
                <a:lumMod val="9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pic>
        <p:nvPicPr>
          <p:cNvPr id="119" name="Picture 118">
            <a:extLst>
              <a:ext uri="{FF2B5EF4-FFF2-40B4-BE49-F238E27FC236}">
                <a16:creationId xmlns:a16="http://schemas.microsoft.com/office/drawing/2014/main" id="{C692945F-4DBB-F313-E319-6AF8BD5CC249}"/>
              </a:ext>
            </a:extLst>
          </p:cNvPr>
          <p:cNvPicPr>
            <a:picLocks noChangeAspect="1"/>
          </p:cNvPicPr>
          <p:nvPr/>
        </p:nvPicPr>
        <p:blipFill>
          <a:blip r:embed="rId6"/>
          <a:stretch>
            <a:fillRect/>
          </a:stretch>
        </p:blipFill>
        <p:spPr>
          <a:xfrm>
            <a:off x="10978995" y="4044056"/>
            <a:ext cx="564509" cy="581932"/>
          </a:xfrm>
          <a:prstGeom prst="rect">
            <a:avLst/>
          </a:prstGeom>
        </p:spPr>
      </p:pic>
      <p:pic>
        <p:nvPicPr>
          <p:cNvPr id="113" name="Picture 112">
            <a:extLst>
              <a:ext uri="{FF2B5EF4-FFF2-40B4-BE49-F238E27FC236}">
                <a16:creationId xmlns:a16="http://schemas.microsoft.com/office/drawing/2014/main" id="{A1BBA458-8082-5811-2118-0607DBFAE88D}"/>
              </a:ext>
            </a:extLst>
          </p:cNvPr>
          <p:cNvPicPr>
            <a:picLocks noChangeAspect="1"/>
          </p:cNvPicPr>
          <p:nvPr/>
        </p:nvPicPr>
        <p:blipFill>
          <a:blip r:embed="rId7"/>
          <a:stretch>
            <a:fillRect/>
          </a:stretch>
        </p:blipFill>
        <p:spPr>
          <a:xfrm>
            <a:off x="9570264" y="4044056"/>
            <a:ext cx="419255" cy="550608"/>
          </a:xfrm>
          <a:prstGeom prst="rect">
            <a:avLst/>
          </a:prstGeom>
        </p:spPr>
      </p:pic>
      <p:pic>
        <p:nvPicPr>
          <p:cNvPr id="134" name="Picture 133">
            <a:extLst>
              <a:ext uri="{FF2B5EF4-FFF2-40B4-BE49-F238E27FC236}">
                <a16:creationId xmlns:a16="http://schemas.microsoft.com/office/drawing/2014/main" id="{A43FF5D8-55F6-28C5-86E5-FE229FBC886B}"/>
              </a:ext>
            </a:extLst>
          </p:cNvPr>
          <p:cNvPicPr>
            <a:picLocks noChangeAspect="1"/>
          </p:cNvPicPr>
          <p:nvPr/>
        </p:nvPicPr>
        <p:blipFill>
          <a:blip r:embed="rId8"/>
          <a:stretch>
            <a:fillRect/>
          </a:stretch>
        </p:blipFill>
        <p:spPr>
          <a:xfrm>
            <a:off x="8818445" y="4060847"/>
            <a:ext cx="460609" cy="524581"/>
          </a:xfrm>
          <a:prstGeom prst="rect">
            <a:avLst/>
          </a:prstGeom>
        </p:spPr>
      </p:pic>
      <p:pic>
        <p:nvPicPr>
          <p:cNvPr id="138" name="Picture 137">
            <a:extLst>
              <a:ext uri="{FF2B5EF4-FFF2-40B4-BE49-F238E27FC236}">
                <a16:creationId xmlns:a16="http://schemas.microsoft.com/office/drawing/2014/main" id="{91BE72CA-AF50-8786-8083-D23DD5046CA6}"/>
              </a:ext>
            </a:extLst>
          </p:cNvPr>
          <p:cNvPicPr>
            <a:picLocks noChangeAspect="1"/>
          </p:cNvPicPr>
          <p:nvPr/>
        </p:nvPicPr>
        <p:blipFill>
          <a:blip r:embed="rId9">
            <a:clrChange>
              <a:clrFrom>
                <a:srgbClr val="FBFBF9"/>
              </a:clrFrom>
              <a:clrTo>
                <a:srgbClr val="FBFBF9">
                  <a:alpha val="0"/>
                </a:srgbClr>
              </a:clrTo>
            </a:clrChange>
          </a:blip>
          <a:stretch>
            <a:fillRect/>
          </a:stretch>
        </p:blipFill>
        <p:spPr>
          <a:xfrm>
            <a:off x="4102216" y="766618"/>
            <a:ext cx="7023181" cy="2726891"/>
          </a:xfrm>
          <a:prstGeom prst="rect">
            <a:avLst/>
          </a:prstGeom>
        </p:spPr>
      </p:pic>
    </p:spTree>
    <p:extLst>
      <p:ext uri="{BB962C8B-B14F-4D97-AF65-F5344CB8AC3E}">
        <p14:creationId xmlns:p14="http://schemas.microsoft.com/office/powerpoint/2010/main" val="203826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fade">
                                      <p:cBhvr>
                                        <p:cTn id="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637AEB-CD87-B3E4-14E7-496C4894BF46}"/>
              </a:ext>
            </a:extLst>
          </p:cNvPr>
          <p:cNvPicPr>
            <a:picLocks noChangeAspect="1"/>
          </p:cNvPicPr>
          <p:nvPr/>
        </p:nvPicPr>
        <p:blipFill>
          <a:blip r:embed="rId3"/>
          <a:stretch>
            <a:fillRect/>
          </a:stretch>
        </p:blipFill>
        <p:spPr>
          <a:xfrm>
            <a:off x="468690" y="191386"/>
            <a:ext cx="5265570" cy="64752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4DE22845-F87D-5963-0069-3374A56635D4}"/>
              </a:ext>
            </a:extLst>
          </p:cNvPr>
          <p:cNvPicPr>
            <a:picLocks noChangeAspect="1"/>
          </p:cNvPicPr>
          <p:nvPr/>
        </p:nvPicPr>
        <p:blipFill>
          <a:blip r:embed="rId4"/>
          <a:stretch>
            <a:fillRect/>
          </a:stretch>
        </p:blipFill>
        <p:spPr>
          <a:xfrm>
            <a:off x="5962091" y="191386"/>
            <a:ext cx="5969843" cy="64752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508378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562</TotalTime>
  <Words>370</Words>
  <Application>Microsoft Office PowerPoint</Application>
  <PresentationFormat>Widescreen</PresentationFormat>
  <Paragraphs>39</Paragraphs>
  <Slides>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Aptos</vt:lpstr>
      <vt:lpstr>Aptos Display</vt:lpstr>
      <vt:lpstr>Arial</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Magnus Englund</dc:creator>
  <cp:lastModifiedBy>Magnus Englund</cp:lastModifiedBy>
  <cp:revision>2</cp:revision>
  <dcterms:created xsi:type="dcterms:W3CDTF">2026-10-02T15:54:15Z</dcterms:created>
  <dcterms:modified xsi:type="dcterms:W3CDTF">2026-10-03T01:16:33Z</dcterms:modified>
</cp:coreProperties>
</file>